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0"/>
  </p:notesMasterIdLst>
  <p:handoutMasterIdLst>
    <p:handoutMasterId r:id="rId31"/>
  </p:handoutMasterIdLst>
  <p:sldIdLst>
    <p:sldId id="256" r:id="rId5"/>
    <p:sldId id="270" r:id="rId6"/>
    <p:sldId id="271" r:id="rId7"/>
    <p:sldId id="272" r:id="rId8"/>
    <p:sldId id="273" r:id="rId9"/>
    <p:sldId id="275" r:id="rId10"/>
    <p:sldId id="276" r:id="rId11"/>
    <p:sldId id="289" r:id="rId12"/>
    <p:sldId id="277" r:id="rId13"/>
    <p:sldId id="278" r:id="rId14"/>
    <p:sldId id="279" r:id="rId15"/>
    <p:sldId id="280" r:id="rId16"/>
    <p:sldId id="281" r:id="rId17"/>
    <p:sldId id="282" r:id="rId18"/>
    <p:sldId id="283" r:id="rId19"/>
    <p:sldId id="292" r:id="rId20"/>
    <p:sldId id="293" r:id="rId21"/>
    <p:sldId id="284" r:id="rId22"/>
    <p:sldId id="290" r:id="rId23"/>
    <p:sldId id="291" r:id="rId24"/>
    <p:sldId id="285" r:id="rId25"/>
    <p:sldId id="286" r:id="rId26"/>
    <p:sldId id="287" r:id="rId27"/>
    <p:sldId id="288" r:id="rId28"/>
    <p:sldId id="26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770D9C-D047-8740-8AC8-5297DF51A365}" v="69" dt="2025-12-02T23:32:05.6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1" autoAdjust="0"/>
    <p:restoredTop sz="94660"/>
  </p:normalViewPr>
  <p:slideViewPr>
    <p:cSldViewPr snapToGrid="0">
      <p:cViewPr varScale="1">
        <p:scale>
          <a:sx n="123" d="100"/>
          <a:sy n="123" d="100"/>
        </p:scale>
        <p:origin x="192" y="440"/>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12/4/25</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12/4/25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hyperlink" Target="https://huggingface.co/datasets/FiscalNote/billsum" TargetMode="Externa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2210816" y="1300480"/>
            <a:ext cx="10170160" cy="1708912"/>
          </a:xfrm>
        </p:spPr>
        <p:txBody>
          <a:bodyPr/>
          <a:lstStyle/>
          <a:p>
            <a:r>
              <a:rPr lang="en-US" sz="4800" dirty="0"/>
              <a:t>AI-Powered Legal Document Intelligence Assistant</a:t>
            </a:r>
          </a:p>
        </p:txBody>
      </p:sp>
      <p:sp>
        <p:nvSpPr>
          <p:cNvPr id="3" name="Subtitle 2">
            <a:extLst>
              <a:ext uri="{FF2B5EF4-FFF2-40B4-BE49-F238E27FC236}">
                <a16:creationId xmlns:a16="http://schemas.microsoft.com/office/drawing/2014/main" id="{0D537F64-4C96-4AA8-BB21-E8053A3186DD}"/>
              </a:ext>
            </a:extLst>
          </p:cNvPr>
          <p:cNvSpPr>
            <a:spLocks noGrp="1"/>
          </p:cNvSpPr>
          <p:nvPr>
            <p:ph type="subTitle" idx="1"/>
          </p:nvPr>
        </p:nvSpPr>
        <p:spPr>
          <a:xfrm>
            <a:off x="2210816" y="3009392"/>
            <a:ext cx="10548112" cy="868680"/>
          </a:xfrm>
        </p:spPr>
        <p:txBody>
          <a:bodyPr>
            <a:normAutofit/>
          </a:bodyPr>
          <a:lstStyle/>
          <a:p>
            <a:r>
              <a:rPr lang="en-US" sz="1600" dirty="0">
                <a:solidFill>
                  <a:schemeClr val="accent2"/>
                </a:solidFill>
                <a:latin typeface="Times New Roman" panose="02020603050405020304" pitchFamily="18" charset="0"/>
                <a:cs typeface="Times New Roman" panose="02020603050405020304" pitchFamily="18" charset="0"/>
              </a:rPr>
              <a:t>Multi-Model NLP System for Summarization, QA, RAG, and Risk Analysis</a:t>
            </a:r>
          </a:p>
        </p:txBody>
      </p:sp>
      <p:sp>
        <p:nvSpPr>
          <p:cNvPr id="4" name="TextBox 3">
            <a:extLst>
              <a:ext uri="{FF2B5EF4-FFF2-40B4-BE49-F238E27FC236}">
                <a16:creationId xmlns:a16="http://schemas.microsoft.com/office/drawing/2014/main" id="{0C0C98B3-277A-9EFA-005B-3FEFE14DF933}"/>
              </a:ext>
            </a:extLst>
          </p:cNvPr>
          <p:cNvSpPr txBox="1"/>
          <p:nvPr/>
        </p:nvSpPr>
        <p:spPr>
          <a:xfrm>
            <a:off x="6520688" y="4439920"/>
            <a:ext cx="6238240" cy="1938992"/>
          </a:xfrm>
          <a:prstGeom prst="rect">
            <a:avLst/>
          </a:prstGeom>
          <a:noFill/>
        </p:spPr>
        <p:txBody>
          <a:bodyPr wrap="square" rtlCol="0">
            <a:spAutoFit/>
          </a:bodyPr>
          <a:lstStyle/>
          <a:p>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Team members:</a:t>
            </a:r>
          </a:p>
          <a:p>
            <a:pPr marL="800100" lvl="1" indent="-342900">
              <a:buFont typeface="Arial" panose="020B0604020202020204" pitchFamily="34" charset="0"/>
              <a:buChar char="•"/>
            </a:pP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Pavan Kusampudi – 700762366</a:t>
            </a:r>
          </a:p>
          <a:p>
            <a:pPr marL="800100" lvl="1" indent="-342900">
              <a:buFont typeface="Arial" panose="020B0604020202020204" pitchFamily="34" charset="0"/>
              <a:buChar char="•"/>
            </a:pP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Ajith Bonda - 700766394</a:t>
            </a:r>
          </a:p>
          <a:p>
            <a:pPr marL="800100" lvl="1" indent="-342900">
              <a:buFont typeface="Arial" panose="020B0604020202020204" pitchFamily="34" charset="0"/>
              <a:buChar char="•"/>
            </a:pP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Subha Sri Lakshmi Achyutha - 700766668</a:t>
            </a:r>
          </a:p>
          <a:p>
            <a:pPr marL="800100" lvl="1" indent="-342900">
              <a:buFont typeface="Arial" panose="020B0604020202020204" pitchFamily="34" charset="0"/>
              <a:buChar char="•"/>
            </a:pP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Tejaswini Kolluru - 700773943</a:t>
            </a:r>
          </a:p>
          <a:p>
            <a:endPar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4693459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CC82C-19FE-C910-FBAF-79C283EC5650}"/>
              </a:ext>
            </a:extLst>
          </p:cNvPr>
          <p:cNvSpPr>
            <a:spLocks noGrp="1"/>
          </p:cNvSpPr>
          <p:nvPr>
            <p:ph type="title"/>
          </p:nvPr>
        </p:nvSpPr>
        <p:spPr/>
        <p:txBody>
          <a:bodyPr/>
          <a:lstStyle/>
          <a:p>
            <a:r>
              <a:rPr lang="en-US" dirty="0"/>
              <a:t>NAMED ENTITY RECOGNITION (NER)</a:t>
            </a:r>
          </a:p>
        </p:txBody>
      </p:sp>
      <p:sp>
        <p:nvSpPr>
          <p:cNvPr id="3" name="Slide Number Placeholder 2">
            <a:extLst>
              <a:ext uri="{FF2B5EF4-FFF2-40B4-BE49-F238E27FC236}">
                <a16:creationId xmlns:a16="http://schemas.microsoft.com/office/drawing/2014/main" id="{DD55AD5E-2C47-8F5E-EA40-352F845B391E}"/>
              </a:ext>
            </a:extLst>
          </p:cNvPr>
          <p:cNvSpPr>
            <a:spLocks noGrp="1"/>
          </p:cNvSpPr>
          <p:nvPr>
            <p:ph type="sldNum" sz="quarter" idx="12"/>
          </p:nvPr>
        </p:nvSpPr>
        <p:spPr/>
        <p:txBody>
          <a:bodyPr/>
          <a:lstStyle/>
          <a:p>
            <a:fld id="{C263D6C4-4840-40CC-AC84-17E24B3B7BDE}" type="slidenum">
              <a:rPr lang="en-US" noProof="0" smtClean="0"/>
              <a:pPr/>
              <a:t>10</a:t>
            </a:fld>
            <a:endParaRPr lang="en-US" noProof="0" dirty="0"/>
          </a:p>
        </p:txBody>
      </p:sp>
      <p:sp>
        <p:nvSpPr>
          <p:cNvPr id="4" name="Content Placeholder 3">
            <a:extLst>
              <a:ext uri="{FF2B5EF4-FFF2-40B4-BE49-F238E27FC236}">
                <a16:creationId xmlns:a16="http://schemas.microsoft.com/office/drawing/2014/main" id="{1DB7115A-7137-9E0C-B551-E08808C9A5AD}"/>
              </a:ext>
            </a:extLst>
          </p:cNvPr>
          <p:cNvSpPr>
            <a:spLocks noGrp="1"/>
          </p:cNvSpPr>
          <p:nvPr>
            <p:ph idx="1"/>
          </p:nvPr>
        </p:nvSpPr>
        <p:spPr/>
        <p:txBody>
          <a:bodyPr>
            <a:normAutofit/>
          </a:bodyPr>
          <a:lstStyle/>
          <a:p>
            <a:pPr marL="0" indent="0">
              <a:buNone/>
            </a:pPr>
            <a:r>
              <a:rPr lang="en-US" sz="2000" b="1" dirty="0">
                <a:latin typeface="Trebuchet MS" panose="020B0703020202090204" pitchFamily="34" charset="0"/>
              </a:rPr>
              <a:t>Functionality:</a:t>
            </a:r>
          </a:p>
          <a:p>
            <a:pPr lvl="1"/>
            <a:r>
              <a:rPr lang="en-US" sz="2000" dirty="0">
                <a:latin typeface="Trebuchet MS" panose="020B0703020202090204" pitchFamily="34" charset="0"/>
              </a:rPr>
              <a:t>The NER module extracts important legal entities such as organizations, laws, government agencies, dates, places, and legal roles.</a:t>
            </a:r>
          </a:p>
          <a:p>
            <a:pPr marL="0" indent="0">
              <a:buNone/>
            </a:pPr>
            <a:r>
              <a:rPr lang="en-US" sz="2000" b="1" dirty="0">
                <a:latin typeface="Trebuchet MS" panose="020B0703020202090204" pitchFamily="34" charset="0"/>
              </a:rPr>
              <a:t>Importance:</a:t>
            </a:r>
            <a:endParaRPr lang="en-US" sz="2000" dirty="0">
              <a:latin typeface="Trebuchet MS" panose="020B0703020202090204" pitchFamily="34" charset="0"/>
            </a:endParaRPr>
          </a:p>
          <a:p>
            <a:pPr lvl="1"/>
            <a:r>
              <a:rPr lang="en-US" sz="2000" dirty="0">
                <a:latin typeface="Trebuchet MS" panose="020B0703020202090204" pitchFamily="34" charset="0"/>
              </a:rPr>
              <a:t>Entity extraction helps users instantly identify key actors and components of a legal document. </a:t>
            </a:r>
          </a:p>
          <a:p>
            <a:pPr lvl="1"/>
            <a:r>
              <a:rPr lang="en-US" sz="2000" dirty="0">
                <a:latin typeface="Trebuchet MS" panose="020B0703020202090204" pitchFamily="34" charset="0"/>
              </a:rPr>
              <a:t>For example, it highlights references like “Internal Revenue Code,” “Veterans’ Organizations,” or “State of California.”</a:t>
            </a:r>
          </a:p>
        </p:txBody>
      </p:sp>
    </p:spTree>
    <p:extLst>
      <p:ext uri="{BB962C8B-B14F-4D97-AF65-F5344CB8AC3E}">
        <p14:creationId xmlns:p14="http://schemas.microsoft.com/office/powerpoint/2010/main" val="3100450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FAD2-C4B1-3CF7-1ADC-9AE34E3ACA44}"/>
              </a:ext>
            </a:extLst>
          </p:cNvPr>
          <p:cNvSpPr>
            <a:spLocks noGrp="1"/>
          </p:cNvSpPr>
          <p:nvPr>
            <p:ph type="title"/>
          </p:nvPr>
        </p:nvSpPr>
        <p:spPr/>
        <p:txBody>
          <a:bodyPr/>
          <a:lstStyle/>
          <a:p>
            <a:r>
              <a:rPr lang="en-US" dirty="0"/>
              <a:t>QUESTION ANSWERING MODULE</a:t>
            </a:r>
          </a:p>
        </p:txBody>
      </p:sp>
      <p:sp>
        <p:nvSpPr>
          <p:cNvPr id="3" name="Slide Number Placeholder 2">
            <a:extLst>
              <a:ext uri="{FF2B5EF4-FFF2-40B4-BE49-F238E27FC236}">
                <a16:creationId xmlns:a16="http://schemas.microsoft.com/office/drawing/2014/main" id="{95F5D74E-5D6A-2098-7FC3-1F468B85E17C}"/>
              </a:ext>
            </a:extLst>
          </p:cNvPr>
          <p:cNvSpPr>
            <a:spLocks noGrp="1"/>
          </p:cNvSpPr>
          <p:nvPr>
            <p:ph type="sldNum" sz="quarter" idx="12"/>
          </p:nvPr>
        </p:nvSpPr>
        <p:spPr/>
        <p:txBody>
          <a:bodyPr/>
          <a:lstStyle/>
          <a:p>
            <a:fld id="{C263D6C4-4840-40CC-AC84-17E24B3B7BDE}" type="slidenum">
              <a:rPr lang="en-US" noProof="0" smtClean="0"/>
              <a:pPr/>
              <a:t>11</a:t>
            </a:fld>
            <a:endParaRPr lang="en-US" noProof="0" dirty="0"/>
          </a:p>
        </p:txBody>
      </p:sp>
      <p:sp>
        <p:nvSpPr>
          <p:cNvPr id="4" name="Content Placeholder 3">
            <a:extLst>
              <a:ext uri="{FF2B5EF4-FFF2-40B4-BE49-F238E27FC236}">
                <a16:creationId xmlns:a16="http://schemas.microsoft.com/office/drawing/2014/main" id="{F764FA1A-8AA7-064C-8684-1B49119B5734}"/>
              </a:ext>
            </a:extLst>
          </p:cNvPr>
          <p:cNvSpPr>
            <a:spLocks noGrp="1"/>
          </p:cNvSpPr>
          <p:nvPr>
            <p:ph idx="1"/>
          </p:nvPr>
        </p:nvSpPr>
        <p:spPr/>
        <p:txBody>
          <a:bodyPr>
            <a:normAutofit/>
          </a:bodyPr>
          <a:lstStyle/>
          <a:p>
            <a:pPr marL="0" indent="0">
              <a:buNone/>
            </a:pPr>
            <a:r>
              <a:rPr lang="en-US" sz="1800" b="1" dirty="0">
                <a:latin typeface="Trebuchet MS" panose="020B0703020202090204" pitchFamily="34" charset="0"/>
              </a:rPr>
              <a:t>Extractive QA:</a:t>
            </a:r>
          </a:p>
          <a:p>
            <a:pPr lvl="1"/>
            <a:r>
              <a:rPr lang="en-US" sz="1800" dirty="0">
                <a:latin typeface="Trebuchet MS" panose="020B0703020202090204" pitchFamily="34" charset="0"/>
              </a:rPr>
              <a:t>Extractive QA is powered by a Roberta-based model that identifies exact answer spans within the text. </a:t>
            </a:r>
          </a:p>
          <a:p>
            <a:pPr lvl="1"/>
            <a:r>
              <a:rPr lang="en-US" sz="1800" dirty="0">
                <a:latin typeface="Trebuchet MS" panose="020B0703020202090204" pitchFamily="34" charset="0"/>
              </a:rPr>
              <a:t>This method is ideal for fact-based or definition-based questions, such as “What is the definition of gross negligence?”</a:t>
            </a:r>
          </a:p>
          <a:p>
            <a:pPr marL="0" indent="0">
              <a:buNone/>
            </a:pPr>
            <a:r>
              <a:rPr lang="en-US" sz="1800" b="1" dirty="0">
                <a:latin typeface="Trebuchet MS" panose="020B0703020202090204" pitchFamily="34" charset="0"/>
              </a:rPr>
              <a:t>Generative QA (</a:t>
            </a:r>
            <a:r>
              <a:rPr lang="en-US" sz="1800" b="1" dirty="0" err="1">
                <a:latin typeface="Trebuchet MS" panose="020B0703020202090204" pitchFamily="34" charset="0"/>
              </a:rPr>
              <a:t>Groq</a:t>
            </a:r>
            <a:r>
              <a:rPr lang="en-US" sz="1800" b="1" dirty="0">
                <a:latin typeface="Trebuchet MS" panose="020B0703020202090204" pitchFamily="34" charset="0"/>
              </a:rPr>
              <a:t> Llama-3):</a:t>
            </a:r>
            <a:endParaRPr lang="en-US" sz="1800" dirty="0">
              <a:latin typeface="Trebuchet MS" panose="020B0703020202090204" pitchFamily="34" charset="0"/>
            </a:endParaRPr>
          </a:p>
          <a:p>
            <a:pPr lvl="1"/>
            <a:r>
              <a:rPr lang="en-US" sz="1800" dirty="0">
                <a:latin typeface="Trebuchet MS" panose="020B0703020202090204" pitchFamily="34" charset="0"/>
              </a:rPr>
              <a:t>Generative QA uses </a:t>
            </a:r>
            <a:r>
              <a:rPr lang="en-US" sz="1800" dirty="0" err="1">
                <a:latin typeface="Trebuchet MS" panose="020B0703020202090204" pitchFamily="34" charset="0"/>
              </a:rPr>
              <a:t>Groq’s</a:t>
            </a:r>
            <a:r>
              <a:rPr lang="en-US" sz="1800" dirty="0">
                <a:latin typeface="Trebuchet MS" panose="020B0703020202090204" pitchFamily="34" charset="0"/>
              </a:rPr>
              <a:t> ultra-fast Llama-3 models to produce natural-language responses. </a:t>
            </a:r>
          </a:p>
          <a:p>
            <a:pPr lvl="1"/>
            <a:r>
              <a:rPr lang="en-US" sz="1800" dirty="0">
                <a:latin typeface="Trebuchet MS" panose="020B0703020202090204" pitchFamily="34" charset="0"/>
              </a:rPr>
              <a:t>It is capable of reasoning over entire documents and answering broader questions that require interpretation.</a:t>
            </a:r>
          </a:p>
          <a:p>
            <a:pPr marL="0" indent="0">
              <a:buNone/>
            </a:pPr>
            <a:r>
              <a:rPr lang="en-US" sz="1800" b="1" dirty="0">
                <a:latin typeface="Trebuchet MS" panose="020B0703020202090204" pitchFamily="34" charset="0"/>
              </a:rPr>
              <a:t>Conversational QA:</a:t>
            </a:r>
            <a:endParaRPr lang="en-US" sz="1800" dirty="0">
              <a:latin typeface="Trebuchet MS" panose="020B0703020202090204" pitchFamily="34" charset="0"/>
            </a:endParaRPr>
          </a:p>
          <a:p>
            <a:pPr lvl="1"/>
            <a:r>
              <a:rPr lang="en-US" sz="1800" dirty="0">
                <a:latin typeface="Trebuchet MS" panose="020B0703020202090204" pitchFamily="34" charset="0"/>
              </a:rPr>
              <a:t>We added a chat assistant that maintains conversation history, allowing the user to ask follow-up questions without repeating context which is similar to ChatGPT but specialized for legal text.</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13512957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DE122-96EA-E7F1-335B-6F5898809079}"/>
              </a:ext>
            </a:extLst>
          </p:cNvPr>
          <p:cNvSpPr>
            <a:spLocks noGrp="1"/>
          </p:cNvSpPr>
          <p:nvPr>
            <p:ph type="title"/>
          </p:nvPr>
        </p:nvSpPr>
        <p:spPr/>
        <p:txBody>
          <a:bodyPr/>
          <a:lstStyle/>
          <a:p>
            <a:r>
              <a:rPr lang="en-US" dirty="0"/>
              <a:t>RAG PIPELINE</a:t>
            </a:r>
          </a:p>
        </p:txBody>
      </p:sp>
      <p:sp>
        <p:nvSpPr>
          <p:cNvPr id="3" name="Slide Number Placeholder 2">
            <a:extLst>
              <a:ext uri="{FF2B5EF4-FFF2-40B4-BE49-F238E27FC236}">
                <a16:creationId xmlns:a16="http://schemas.microsoft.com/office/drawing/2014/main" id="{3BAA75FE-7E4A-B820-6D3B-EAB18E16CFDD}"/>
              </a:ext>
            </a:extLst>
          </p:cNvPr>
          <p:cNvSpPr>
            <a:spLocks noGrp="1"/>
          </p:cNvSpPr>
          <p:nvPr>
            <p:ph type="sldNum" sz="quarter" idx="12"/>
          </p:nvPr>
        </p:nvSpPr>
        <p:spPr/>
        <p:txBody>
          <a:bodyPr/>
          <a:lstStyle/>
          <a:p>
            <a:fld id="{C263D6C4-4840-40CC-AC84-17E24B3B7BDE}" type="slidenum">
              <a:rPr lang="en-US" noProof="0" smtClean="0"/>
              <a:pPr/>
              <a:t>12</a:t>
            </a:fld>
            <a:endParaRPr lang="en-US" noProof="0" dirty="0"/>
          </a:p>
        </p:txBody>
      </p:sp>
      <p:sp>
        <p:nvSpPr>
          <p:cNvPr id="4" name="Content Placeholder 3">
            <a:extLst>
              <a:ext uri="{FF2B5EF4-FFF2-40B4-BE49-F238E27FC236}">
                <a16:creationId xmlns:a16="http://schemas.microsoft.com/office/drawing/2014/main" id="{A3CB2186-F10D-082D-25AE-26B418DC8AF7}"/>
              </a:ext>
            </a:extLst>
          </p:cNvPr>
          <p:cNvSpPr>
            <a:spLocks noGrp="1"/>
          </p:cNvSpPr>
          <p:nvPr>
            <p:ph idx="1"/>
          </p:nvPr>
        </p:nvSpPr>
        <p:spPr/>
        <p:txBody>
          <a:bodyPr>
            <a:normAutofit/>
          </a:bodyPr>
          <a:lstStyle/>
          <a:p>
            <a:pPr marL="0" indent="0">
              <a:buNone/>
            </a:pPr>
            <a:r>
              <a:rPr lang="en-US" sz="1800" b="1" dirty="0">
                <a:latin typeface="Trebuchet MS" panose="020B0703020202090204" pitchFamily="34" charset="0"/>
              </a:rPr>
              <a:t>Chunking:</a:t>
            </a:r>
            <a:endParaRPr lang="en-US" sz="1800" dirty="0">
              <a:latin typeface="Trebuchet MS" panose="020B0703020202090204" pitchFamily="34" charset="0"/>
            </a:endParaRPr>
          </a:p>
          <a:p>
            <a:pPr lvl="1"/>
            <a:r>
              <a:rPr lang="en-US" sz="1800" dirty="0">
                <a:latin typeface="Trebuchet MS" panose="020B0703020202090204" pitchFamily="34" charset="0"/>
              </a:rPr>
              <a:t>Documents are divided into sections or chunks so that each part can be embedded independently. </a:t>
            </a:r>
          </a:p>
          <a:p>
            <a:pPr lvl="1"/>
            <a:r>
              <a:rPr lang="en-US" sz="1800" dirty="0">
                <a:latin typeface="Trebuchet MS" panose="020B0703020202090204" pitchFamily="34" charset="0"/>
              </a:rPr>
              <a:t>This allows the system to locate the most relevant text quickly.</a:t>
            </a:r>
          </a:p>
          <a:p>
            <a:pPr marL="0" indent="0">
              <a:buNone/>
            </a:pPr>
            <a:r>
              <a:rPr lang="en-US" sz="1800" b="1" dirty="0">
                <a:latin typeface="Trebuchet MS" panose="020B0703020202090204" pitchFamily="34" charset="0"/>
              </a:rPr>
              <a:t>Embedding &amp; Storage:</a:t>
            </a:r>
            <a:endParaRPr lang="en-US" sz="1800" dirty="0">
              <a:latin typeface="Trebuchet MS" panose="020B0703020202090204" pitchFamily="34" charset="0"/>
            </a:endParaRPr>
          </a:p>
          <a:p>
            <a:pPr lvl="1"/>
            <a:r>
              <a:rPr lang="en-US" sz="1800" dirty="0">
                <a:latin typeface="Trebuchet MS" panose="020B0703020202090204" pitchFamily="34" charset="0"/>
              </a:rPr>
              <a:t>We generate embeddings using </a:t>
            </a:r>
            <a:r>
              <a:rPr lang="en-US" sz="1800" dirty="0" err="1">
                <a:latin typeface="Trebuchet MS" panose="020B0703020202090204" pitchFamily="34" charset="0"/>
              </a:rPr>
              <a:t>MiniLM</a:t>
            </a:r>
            <a:r>
              <a:rPr lang="en-US" sz="1800" dirty="0">
                <a:latin typeface="Trebuchet MS" panose="020B0703020202090204" pitchFamily="34" charset="0"/>
              </a:rPr>
              <a:t> models and store them in an in-memory vector database. </a:t>
            </a:r>
          </a:p>
          <a:p>
            <a:pPr lvl="1"/>
            <a:r>
              <a:rPr lang="en-US" sz="1800" dirty="0">
                <a:latin typeface="Trebuchet MS" panose="020B0703020202090204" pitchFamily="34" charset="0"/>
              </a:rPr>
              <a:t>This makes retrieval extremely fast.</a:t>
            </a:r>
          </a:p>
          <a:p>
            <a:pPr marL="0" indent="0">
              <a:buNone/>
            </a:pPr>
            <a:r>
              <a:rPr lang="en-US" sz="1800" b="1" dirty="0">
                <a:latin typeface="Trebuchet MS" panose="020B0703020202090204" pitchFamily="34" charset="0"/>
              </a:rPr>
              <a:t>Retrieval:</a:t>
            </a:r>
            <a:endParaRPr lang="en-US" sz="1800" dirty="0">
              <a:latin typeface="Trebuchet MS" panose="020B0703020202090204" pitchFamily="34" charset="0"/>
            </a:endParaRPr>
          </a:p>
          <a:p>
            <a:pPr lvl="1"/>
            <a:r>
              <a:rPr lang="en-US" sz="1800" dirty="0">
                <a:latin typeface="Trebuchet MS" panose="020B0703020202090204" pitchFamily="34" charset="0"/>
              </a:rPr>
              <a:t>When a user asks a question, the system retrieves the top-k relevant chunks based on semantic similarity.</a:t>
            </a:r>
          </a:p>
          <a:p>
            <a:pPr marL="0" indent="0">
              <a:buNone/>
            </a:pPr>
            <a:r>
              <a:rPr lang="en-US" sz="1800" b="1" dirty="0">
                <a:latin typeface="Trebuchet MS" panose="020B0703020202090204" pitchFamily="34" charset="0"/>
              </a:rPr>
              <a:t>Generation:</a:t>
            </a:r>
            <a:endParaRPr lang="en-US" sz="1800" dirty="0">
              <a:latin typeface="Trebuchet MS" panose="020B0703020202090204" pitchFamily="34" charset="0"/>
            </a:endParaRPr>
          </a:p>
          <a:p>
            <a:pPr lvl="1"/>
            <a:r>
              <a:rPr lang="en-US" sz="1800" dirty="0">
                <a:latin typeface="Trebuchet MS" panose="020B0703020202090204" pitchFamily="34" charset="0"/>
              </a:rPr>
              <a:t>These retrieved chunks are passed to </a:t>
            </a:r>
            <a:r>
              <a:rPr lang="en-US" sz="1800" dirty="0" err="1">
                <a:latin typeface="Trebuchet MS" panose="020B0703020202090204" pitchFamily="34" charset="0"/>
              </a:rPr>
              <a:t>Groq</a:t>
            </a:r>
            <a:r>
              <a:rPr lang="en-US" sz="1800" dirty="0">
                <a:latin typeface="Trebuchet MS" panose="020B0703020202090204" pitchFamily="34" charset="0"/>
              </a:rPr>
              <a:t> LLM, which produces accurate, context-grounded answers.</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2776787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31679-60FE-16AA-6348-1513931DB807}"/>
              </a:ext>
            </a:extLst>
          </p:cNvPr>
          <p:cNvSpPr>
            <a:spLocks noGrp="1"/>
          </p:cNvSpPr>
          <p:nvPr>
            <p:ph type="title"/>
          </p:nvPr>
        </p:nvSpPr>
        <p:spPr/>
        <p:txBody>
          <a:bodyPr/>
          <a:lstStyle/>
          <a:p>
            <a:r>
              <a:rPr lang="en-US" dirty="0"/>
              <a:t>CLAUSE-LEVEL RISK CLASSIFICATION</a:t>
            </a:r>
          </a:p>
        </p:txBody>
      </p:sp>
      <p:sp>
        <p:nvSpPr>
          <p:cNvPr id="3" name="Slide Number Placeholder 2">
            <a:extLst>
              <a:ext uri="{FF2B5EF4-FFF2-40B4-BE49-F238E27FC236}">
                <a16:creationId xmlns:a16="http://schemas.microsoft.com/office/drawing/2014/main" id="{EBAC6EF8-164C-E6DE-1FC9-1BBCDF76BA6E}"/>
              </a:ext>
            </a:extLst>
          </p:cNvPr>
          <p:cNvSpPr>
            <a:spLocks noGrp="1"/>
          </p:cNvSpPr>
          <p:nvPr>
            <p:ph type="sldNum" sz="quarter" idx="12"/>
          </p:nvPr>
        </p:nvSpPr>
        <p:spPr/>
        <p:txBody>
          <a:bodyPr/>
          <a:lstStyle/>
          <a:p>
            <a:fld id="{C263D6C4-4840-40CC-AC84-17E24B3B7BDE}" type="slidenum">
              <a:rPr lang="en-US" noProof="0" smtClean="0"/>
              <a:pPr/>
              <a:t>13</a:t>
            </a:fld>
            <a:endParaRPr lang="en-US" noProof="0" dirty="0"/>
          </a:p>
        </p:txBody>
      </p:sp>
      <p:sp>
        <p:nvSpPr>
          <p:cNvPr id="4" name="Content Placeholder 3">
            <a:extLst>
              <a:ext uri="{FF2B5EF4-FFF2-40B4-BE49-F238E27FC236}">
                <a16:creationId xmlns:a16="http://schemas.microsoft.com/office/drawing/2014/main" id="{405AD4EB-D732-47D3-40CB-5E9BE60D8357}"/>
              </a:ext>
            </a:extLst>
          </p:cNvPr>
          <p:cNvSpPr>
            <a:spLocks noGrp="1"/>
          </p:cNvSpPr>
          <p:nvPr>
            <p:ph idx="1"/>
          </p:nvPr>
        </p:nvSpPr>
        <p:spPr/>
        <p:txBody>
          <a:bodyPr>
            <a:normAutofit/>
          </a:bodyPr>
          <a:lstStyle/>
          <a:p>
            <a:pPr marL="0" indent="0">
              <a:buNone/>
            </a:pPr>
            <a:r>
              <a:rPr lang="en-US" sz="1800" b="1" dirty="0">
                <a:latin typeface="Trebuchet MS" panose="020B0703020202090204" pitchFamily="34" charset="0"/>
              </a:rPr>
              <a:t>Purpose:</a:t>
            </a:r>
            <a:endParaRPr lang="en-US" sz="1800" dirty="0">
              <a:latin typeface="Trebuchet MS" panose="020B0703020202090204" pitchFamily="34" charset="0"/>
            </a:endParaRPr>
          </a:p>
          <a:p>
            <a:r>
              <a:rPr lang="en-US" sz="1800" dirty="0">
                <a:latin typeface="Trebuchet MS" panose="020B0703020202090204" pitchFamily="34" charset="0"/>
              </a:rPr>
              <a:t>This is a unique feature that identifies the legal implications of each clause in a document.</a:t>
            </a:r>
          </a:p>
          <a:p>
            <a:endParaRPr lang="en-US" sz="1800" dirty="0">
              <a:latin typeface="Trebuchet MS" panose="020B0703020202090204" pitchFamily="34" charset="0"/>
            </a:endParaRPr>
          </a:p>
          <a:p>
            <a:pPr marL="0" indent="0">
              <a:buNone/>
            </a:pPr>
            <a:r>
              <a:rPr lang="en-US" sz="1800" b="1" dirty="0">
                <a:latin typeface="Trebuchet MS" panose="020B0703020202090204" pitchFamily="34" charset="0"/>
              </a:rPr>
              <a:t>Classification Categories:</a:t>
            </a:r>
            <a:endParaRPr lang="en-US" sz="1800" dirty="0">
              <a:latin typeface="Trebuchet MS" panose="020B0703020202090204" pitchFamily="34" charset="0"/>
            </a:endParaRPr>
          </a:p>
          <a:p>
            <a:r>
              <a:rPr lang="en-US" sz="1800" b="1" dirty="0">
                <a:latin typeface="Trebuchet MS" panose="020B0703020202090204" pitchFamily="34" charset="0"/>
              </a:rPr>
              <a:t>High Risk:</a:t>
            </a:r>
            <a:r>
              <a:rPr lang="en-US" sz="1800" dirty="0">
                <a:latin typeface="Trebuchet MS" panose="020B0703020202090204" pitchFamily="34" charset="0"/>
              </a:rPr>
              <a:t> Clauses mentioning liability, penalties, violations, or criminal misconduct.</a:t>
            </a:r>
          </a:p>
          <a:p>
            <a:r>
              <a:rPr lang="en-US" sz="1800" b="1" dirty="0">
                <a:latin typeface="Trebuchet MS" panose="020B0703020202090204" pitchFamily="34" charset="0"/>
              </a:rPr>
              <a:t>Medium Risk:</a:t>
            </a:r>
            <a:r>
              <a:rPr lang="en-US" sz="1800" dirty="0">
                <a:latin typeface="Trebuchet MS" panose="020B0703020202090204" pitchFamily="34" charset="0"/>
              </a:rPr>
              <a:t> Compliance rules, procedural obligations, or conditions.</a:t>
            </a:r>
          </a:p>
          <a:p>
            <a:r>
              <a:rPr lang="en-US" sz="1800" b="1" dirty="0">
                <a:latin typeface="Trebuchet MS" panose="020B0703020202090204" pitchFamily="34" charset="0"/>
              </a:rPr>
              <a:t>Low Risk:</a:t>
            </a:r>
            <a:r>
              <a:rPr lang="en-US" sz="1800" dirty="0">
                <a:latin typeface="Trebuchet MS" panose="020B0703020202090204" pitchFamily="34" charset="0"/>
              </a:rPr>
              <a:t> General definitions, statements of purpose, context, or non-critical content.</a:t>
            </a:r>
          </a:p>
          <a:p>
            <a:endParaRPr lang="en-US" sz="1800" dirty="0">
              <a:latin typeface="Trebuchet MS" panose="020B0703020202090204" pitchFamily="34" charset="0"/>
            </a:endParaRPr>
          </a:p>
          <a:p>
            <a:pPr marL="0" indent="0">
              <a:buNone/>
            </a:pPr>
            <a:r>
              <a:rPr lang="en-US" sz="1800" b="1" dirty="0">
                <a:latin typeface="Trebuchet MS" panose="020B0703020202090204" pitchFamily="34" charset="0"/>
              </a:rPr>
              <a:t>Method:</a:t>
            </a:r>
            <a:endParaRPr lang="en-US" sz="1800" dirty="0">
              <a:latin typeface="Trebuchet MS" panose="020B0703020202090204" pitchFamily="34" charset="0"/>
            </a:endParaRPr>
          </a:p>
          <a:p>
            <a:r>
              <a:rPr lang="en-US" sz="1800" dirty="0">
                <a:latin typeface="Trebuchet MS" panose="020B0703020202090204" pitchFamily="34" charset="0"/>
              </a:rPr>
              <a:t>We use BART-large MNLI in a zero-shot setup to determine risk levels. Sections are split and analyzed independently, then displayed with color-coded badges</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4223814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E6450-FCC3-84C2-16F5-DDE0919EB606}"/>
              </a:ext>
            </a:extLst>
          </p:cNvPr>
          <p:cNvSpPr>
            <a:spLocks noGrp="1"/>
          </p:cNvSpPr>
          <p:nvPr>
            <p:ph type="title"/>
          </p:nvPr>
        </p:nvSpPr>
        <p:spPr/>
        <p:txBody>
          <a:bodyPr/>
          <a:lstStyle/>
          <a:p>
            <a:r>
              <a:rPr lang="en-US" dirty="0"/>
              <a:t>DEMO OUTPUTS</a:t>
            </a:r>
          </a:p>
        </p:txBody>
      </p:sp>
      <p:sp>
        <p:nvSpPr>
          <p:cNvPr id="3" name="Slide Number Placeholder 2">
            <a:extLst>
              <a:ext uri="{FF2B5EF4-FFF2-40B4-BE49-F238E27FC236}">
                <a16:creationId xmlns:a16="http://schemas.microsoft.com/office/drawing/2014/main" id="{D8B5EE8E-A8C6-D44D-2671-135DBE8DEDC7}"/>
              </a:ext>
            </a:extLst>
          </p:cNvPr>
          <p:cNvSpPr>
            <a:spLocks noGrp="1"/>
          </p:cNvSpPr>
          <p:nvPr>
            <p:ph type="sldNum" sz="quarter" idx="12"/>
          </p:nvPr>
        </p:nvSpPr>
        <p:spPr/>
        <p:txBody>
          <a:bodyPr/>
          <a:lstStyle/>
          <a:p>
            <a:fld id="{C263D6C4-4840-40CC-AC84-17E24B3B7BDE}" type="slidenum">
              <a:rPr lang="en-US" noProof="0" smtClean="0"/>
              <a:pPr/>
              <a:t>14</a:t>
            </a:fld>
            <a:endParaRPr lang="en-US" noProof="0" dirty="0"/>
          </a:p>
        </p:txBody>
      </p:sp>
      <p:pic>
        <p:nvPicPr>
          <p:cNvPr id="8" name="Content Placeholder 7">
            <a:extLst>
              <a:ext uri="{FF2B5EF4-FFF2-40B4-BE49-F238E27FC236}">
                <a16:creationId xmlns:a16="http://schemas.microsoft.com/office/drawing/2014/main" id="{8DF13889-70A0-E12A-EA73-F1214F3D5DDC}"/>
              </a:ext>
            </a:extLst>
          </p:cNvPr>
          <p:cNvPicPr>
            <a:picLocks noGrp="1" noChangeAspect="1"/>
          </p:cNvPicPr>
          <p:nvPr>
            <p:ph idx="1"/>
          </p:nvPr>
        </p:nvPicPr>
        <p:blipFill>
          <a:blip r:embed="rId2"/>
          <a:stretch>
            <a:fillRect/>
          </a:stretch>
        </p:blipFill>
        <p:spPr>
          <a:xfrm>
            <a:off x="2008117" y="1407559"/>
            <a:ext cx="8175765" cy="4779678"/>
          </a:xfrm>
          <a:prstGeom prst="rect">
            <a:avLst/>
          </a:prstGeom>
        </p:spPr>
      </p:pic>
    </p:spTree>
    <p:extLst>
      <p:ext uri="{BB962C8B-B14F-4D97-AF65-F5344CB8AC3E}">
        <p14:creationId xmlns:p14="http://schemas.microsoft.com/office/powerpoint/2010/main" val="3656386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35472-4818-E325-7ED4-0E4FEE973C2C}"/>
              </a:ext>
            </a:extLst>
          </p:cNvPr>
          <p:cNvSpPr>
            <a:spLocks noGrp="1"/>
          </p:cNvSpPr>
          <p:nvPr>
            <p:ph type="title"/>
          </p:nvPr>
        </p:nvSpPr>
        <p:spPr/>
        <p:txBody>
          <a:bodyPr/>
          <a:lstStyle/>
          <a:p>
            <a:r>
              <a:rPr lang="en-US" dirty="0"/>
              <a:t>DEMO OUTPUTS</a:t>
            </a:r>
          </a:p>
        </p:txBody>
      </p:sp>
      <p:sp>
        <p:nvSpPr>
          <p:cNvPr id="3" name="Slide Number Placeholder 2">
            <a:extLst>
              <a:ext uri="{FF2B5EF4-FFF2-40B4-BE49-F238E27FC236}">
                <a16:creationId xmlns:a16="http://schemas.microsoft.com/office/drawing/2014/main" id="{2E029FEC-729C-A5A0-B956-CA46B3928BB0}"/>
              </a:ext>
            </a:extLst>
          </p:cNvPr>
          <p:cNvSpPr>
            <a:spLocks noGrp="1"/>
          </p:cNvSpPr>
          <p:nvPr>
            <p:ph type="sldNum" sz="quarter" idx="12"/>
          </p:nvPr>
        </p:nvSpPr>
        <p:spPr/>
        <p:txBody>
          <a:bodyPr/>
          <a:lstStyle/>
          <a:p>
            <a:fld id="{C263D6C4-4840-40CC-AC84-17E24B3B7BDE}" type="slidenum">
              <a:rPr lang="en-US" noProof="0" smtClean="0"/>
              <a:pPr/>
              <a:t>15</a:t>
            </a:fld>
            <a:endParaRPr lang="en-US" noProof="0" dirty="0"/>
          </a:p>
        </p:txBody>
      </p:sp>
      <p:pic>
        <p:nvPicPr>
          <p:cNvPr id="7" name="Picture 6">
            <a:extLst>
              <a:ext uri="{FF2B5EF4-FFF2-40B4-BE49-F238E27FC236}">
                <a16:creationId xmlns:a16="http://schemas.microsoft.com/office/drawing/2014/main" id="{367A6707-FC12-EAE4-E4CE-06C557C66ACD}"/>
              </a:ext>
            </a:extLst>
          </p:cNvPr>
          <p:cNvPicPr>
            <a:picLocks noChangeAspect="1"/>
          </p:cNvPicPr>
          <p:nvPr/>
        </p:nvPicPr>
        <p:blipFill>
          <a:blip r:embed="rId2"/>
          <a:stretch>
            <a:fillRect/>
          </a:stretch>
        </p:blipFill>
        <p:spPr>
          <a:xfrm>
            <a:off x="2092036" y="1427019"/>
            <a:ext cx="7670531" cy="4701480"/>
          </a:xfrm>
          <a:prstGeom prst="rect">
            <a:avLst/>
          </a:prstGeom>
        </p:spPr>
      </p:pic>
    </p:spTree>
    <p:extLst>
      <p:ext uri="{BB962C8B-B14F-4D97-AF65-F5344CB8AC3E}">
        <p14:creationId xmlns:p14="http://schemas.microsoft.com/office/powerpoint/2010/main" val="35523549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B0AE0-F129-5413-FFE6-8AEDE8D53F97}"/>
              </a:ext>
            </a:extLst>
          </p:cNvPr>
          <p:cNvSpPr>
            <a:spLocks noGrp="1"/>
          </p:cNvSpPr>
          <p:nvPr>
            <p:ph type="title"/>
          </p:nvPr>
        </p:nvSpPr>
        <p:spPr/>
        <p:txBody>
          <a:bodyPr/>
          <a:lstStyle/>
          <a:p>
            <a:r>
              <a:rPr lang="en-US" dirty="0"/>
              <a:t>DEMO OUTPUTS</a:t>
            </a:r>
          </a:p>
        </p:txBody>
      </p:sp>
      <p:sp>
        <p:nvSpPr>
          <p:cNvPr id="3" name="Slide Number Placeholder 2">
            <a:extLst>
              <a:ext uri="{FF2B5EF4-FFF2-40B4-BE49-F238E27FC236}">
                <a16:creationId xmlns:a16="http://schemas.microsoft.com/office/drawing/2014/main" id="{1919B0F6-5A5D-D641-5F0B-1A7C2ABB3CAE}"/>
              </a:ext>
            </a:extLst>
          </p:cNvPr>
          <p:cNvSpPr>
            <a:spLocks noGrp="1"/>
          </p:cNvSpPr>
          <p:nvPr>
            <p:ph type="sldNum" sz="quarter" idx="12"/>
          </p:nvPr>
        </p:nvSpPr>
        <p:spPr/>
        <p:txBody>
          <a:bodyPr/>
          <a:lstStyle/>
          <a:p>
            <a:fld id="{C263D6C4-4840-40CC-AC84-17E24B3B7BDE}" type="slidenum">
              <a:rPr lang="en-US" noProof="0" smtClean="0"/>
              <a:pPr/>
              <a:t>16</a:t>
            </a:fld>
            <a:endParaRPr lang="en-US" noProof="0" dirty="0"/>
          </a:p>
        </p:txBody>
      </p:sp>
      <p:pic>
        <p:nvPicPr>
          <p:cNvPr id="5" name="Picture 4">
            <a:extLst>
              <a:ext uri="{FF2B5EF4-FFF2-40B4-BE49-F238E27FC236}">
                <a16:creationId xmlns:a16="http://schemas.microsoft.com/office/drawing/2014/main" id="{21667AF2-8626-3059-D43C-2AA827CB3805}"/>
              </a:ext>
            </a:extLst>
          </p:cNvPr>
          <p:cNvPicPr>
            <a:picLocks noChangeAspect="1"/>
          </p:cNvPicPr>
          <p:nvPr/>
        </p:nvPicPr>
        <p:blipFill>
          <a:blip r:embed="rId2"/>
          <a:srcRect l="43328" t="18199"/>
          <a:stretch>
            <a:fillRect/>
          </a:stretch>
        </p:blipFill>
        <p:spPr>
          <a:xfrm>
            <a:off x="108657" y="1576310"/>
            <a:ext cx="6141084" cy="3980642"/>
          </a:xfrm>
          <a:prstGeom prst="rect">
            <a:avLst/>
          </a:prstGeom>
        </p:spPr>
      </p:pic>
      <p:pic>
        <p:nvPicPr>
          <p:cNvPr id="7" name="Picture 6">
            <a:extLst>
              <a:ext uri="{FF2B5EF4-FFF2-40B4-BE49-F238E27FC236}">
                <a16:creationId xmlns:a16="http://schemas.microsoft.com/office/drawing/2014/main" id="{52D76F53-D7CF-81F0-D585-3778465FA520}"/>
              </a:ext>
            </a:extLst>
          </p:cNvPr>
          <p:cNvPicPr>
            <a:picLocks noChangeAspect="1"/>
          </p:cNvPicPr>
          <p:nvPr/>
        </p:nvPicPr>
        <p:blipFill>
          <a:blip r:embed="rId3"/>
          <a:stretch>
            <a:fillRect/>
          </a:stretch>
        </p:blipFill>
        <p:spPr>
          <a:xfrm>
            <a:off x="6327086" y="1576310"/>
            <a:ext cx="5663790" cy="3980642"/>
          </a:xfrm>
          <a:prstGeom prst="rect">
            <a:avLst/>
          </a:prstGeom>
        </p:spPr>
      </p:pic>
    </p:spTree>
    <p:extLst>
      <p:ext uri="{BB962C8B-B14F-4D97-AF65-F5344CB8AC3E}">
        <p14:creationId xmlns:p14="http://schemas.microsoft.com/office/powerpoint/2010/main" val="53453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21E05-A2B7-E016-68D0-CB1E095B82D6}"/>
              </a:ext>
            </a:extLst>
          </p:cNvPr>
          <p:cNvSpPr>
            <a:spLocks noGrp="1"/>
          </p:cNvSpPr>
          <p:nvPr>
            <p:ph type="title"/>
          </p:nvPr>
        </p:nvSpPr>
        <p:spPr/>
        <p:txBody>
          <a:bodyPr/>
          <a:lstStyle/>
          <a:p>
            <a:r>
              <a:rPr lang="en-US" dirty="0"/>
              <a:t>DEMO OUTPUTS</a:t>
            </a:r>
          </a:p>
        </p:txBody>
      </p:sp>
      <p:sp>
        <p:nvSpPr>
          <p:cNvPr id="3" name="Slide Number Placeholder 2">
            <a:extLst>
              <a:ext uri="{FF2B5EF4-FFF2-40B4-BE49-F238E27FC236}">
                <a16:creationId xmlns:a16="http://schemas.microsoft.com/office/drawing/2014/main" id="{8106E6CF-0A55-7DA9-1ABB-1D99FB2D5EA1}"/>
              </a:ext>
            </a:extLst>
          </p:cNvPr>
          <p:cNvSpPr>
            <a:spLocks noGrp="1"/>
          </p:cNvSpPr>
          <p:nvPr>
            <p:ph type="sldNum" sz="quarter" idx="12"/>
          </p:nvPr>
        </p:nvSpPr>
        <p:spPr/>
        <p:txBody>
          <a:bodyPr/>
          <a:lstStyle/>
          <a:p>
            <a:fld id="{C263D6C4-4840-40CC-AC84-17E24B3B7BDE}" type="slidenum">
              <a:rPr lang="en-US" noProof="0" smtClean="0"/>
              <a:pPr/>
              <a:t>17</a:t>
            </a:fld>
            <a:endParaRPr lang="en-US" noProof="0" dirty="0"/>
          </a:p>
        </p:txBody>
      </p:sp>
      <p:pic>
        <p:nvPicPr>
          <p:cNvPr id="5" name="Picture 4">
            <a:extLst>
              <a:ext uri="{FF2B5EF4-FFF2-40B4-BE49-F238E27FC236}">
                <a16:creationId xmlns:a16="http://schemas.microsoft.com/office/drawing/2014/main" id="{6DE120A8-3ABE-EB3E-5733-A04716529EAF}"/>
              </a:ext>
            </a:extLst>
          </p:cNvPr>
          <p:cNvPicPr>
            <a:picLocks noChangeAspect="1"/>
          </p:cNvPicPr>
          <p:nvPr/>
        </p:nvPicPr>
        <p:blipFill>
          <a:blip r:embed="rId2"/>
          <a:stretch>
            <a:fillRect/>
          </a:stretch>
        </p:blipFill>
        <p:spPr>
          <a:xfrm>
            <a:off x="1253447" y="1429475"/>
            <a:ext cx="8908203" cy="4773312"/>
          </a:xfrm>
          <a:prstGeom prst="rect">
            <a:avLst/>
          </a:prstGeom>
        </p:spPr>
      </p:pic>
    </p:spTree>
    <p:extLst>
      <p:ext uri="{BB962C8B-B14F-4D97-AF65-F5344CB8AC3E}">
        <p14:creationId xmlns:p14="http://schemas.microsoft.com/office/powerpoint/2010/main" val="31797832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382D2-2683-8E52-29AB-D96BCA8DEBD0}"/>
              </a:ext>
            </a:extLst>
          </p:cNvPr>
          <p:cNvSpPr>
            <a:spLocks noGrp="1"/>
          </p:cNvSpPr>
          <p:nvPr>
            <p:ph type="title"/>
          </p:nvPr>
        </p:nvSpPr>
        <p:spPr/>
        <p:txBody>
          <a:bodyPr/>
          <a:lstStyle/>
          <a:p>
            <a:r>
              <a:rPr lang="en-US" dirty="0"/>
              <a:t>EXPERIMENTAL RESULTS</a:t>
            </a:r>
          </a:p>
        </p:txBody>
      </p:sp>
      <p:sp>
        <p:nvSpPr>
          <p:cNvPr id="3" name="Slide Number Placeholder 2">
            <a:extLst>
              <a:ext uri="{FF2B5EF4-FFF2-40B4-BE49-F238E27FC236}">
                <a16:creationId xmlns:a16="http://schemas.microsoft.com/office/drawing/2014/main" id="{AB25F270-F464-CE03-D70E-88DBE974069B}"/>
              </a:ext>
            </a:extLst>
          </p:cNvPr>
          <p:cNvSpPr>
            <a:spLocks noGrp="1"/>
          </p:cNvSpPr>
          <p:nvPr>
            <p:ph type="sldNum" sz="quarter" idx="12"/>
          </p:nvPr>
        </p:nvSpPr>
        <p:spPr/>
        <p:txBody>
          <a:bodyPr/>
          <a:lstStyle/>
          <a:p>
            <a:fld id="{C263D6C4-4840-40CC-AC84-17E24B3B7BDE}" type="slidenum">
              <a:rPr lang="en-US" noProof="0" smtClean="0"/>
              <a:pPr/>
              <a:t>18</a:t>
            </a:fld>
            <a:endParaRPr lang="en-US" noProof="0" dirty="0"/>
          </a:p>
        </p:txBody>
      </p:sp>
      <p:sp>
        <p:nvSpPr>
          <p:cNvPr id="4" name="Content Placeholder 3">
            <a:extLst>
              <a:ext uri="{FF2B5EF4-FFF2-40B4-BE49-F238E27FC236}">
                <a16:creationId xmlns:a16="http://schemas.microsoft.com/office/drawing/2014/main" id="{FB33D90B-8245-1B88-5392-6B7DF6A0B272}"/>
              </a:ext>
            </a:extLst>
          </p:cNvPr>
          <p:cNvSpPr>
            <a:spLocks noGrp="1"/>
          </p:cNvSpPr>
          <p:nvPr>
            <p:ph idx="1"/>
          </p:nvPr>
        </p:nvSpPr>
        <p:spPr>
          <a:xfrm>
            <a:off x="351902" y="1685443"/>
            <a:ext cx="11215235" cy="4351338"/>
          </a:xfrm>
        </p:spPr>
        <p:txBody>
          <a:bodyPr>
            <a:normAutofit/>
          </a:bodyPr>
          <a:lstStyle/>
          <a:p>
            <a:pPr marL="0" indent="0">
              <a:buNone/>
            </a:pPr>
            <a:r>
              <a:rPr lang="en-US" sz="1800" b="1" dirty="0">
                <a:latin typeface="Trebuchet MS" panose="020B0703020202090204" pitchFamily="34" charset="0"/>
              </a:rPr>
              <a:t>Summarization Evaluation:</a:t>
            </a:r>
            <a:endParaRPr lang="en-US" sz="1800" dirty="0">
              <a:latin typeface="Trebuchet MS" panose="020B0703020202090204" pitchFamily="34" charset="0"/>
            </a:endParaRPr>
          </a:p>
          <a:p>
            <a:r>
              <a:rPr lang="en-US" sz="1800" dirty="0">
                <a:latin typeface="Trebuchet MS" panose="020B0703020202090204" pitchFamily="34" charset="0"/>
              </a:rPr>
              <a:t>T5 excels at producing short summaries, while BART generates more readable narrative summaries. Both outperform baseline models after fine-tuning.</a:t>
            </a:r>
          </a:p>
          <a:p>
            <a:pPr marL="0" indent="0">
              <a:buNone/>
            </a:pPr>
            <a:r>
              <a:rPr lang="en-US" sz="1800" b="1" dirty="0">
                <a:latin typeface="Trebuchet MS" panose="020B0703020202090204" pitchFamily="34" charset="0"/>
              </a:rPr>
              <a:t>QA Evaluation:</a:t>
            </a:r>
            <a:endParaRPr lang="en-US" sz="1800" dirty="0">
              <a:latin typeface="Trebuchet MS" panose="020B0703020202090204" pitchFamily="34" charset="0"/>
            </a:endParaRPr>
          </a:p>
          <a:p>
            <a:r>
              <a:rPr lang="en-US" sz="1800" dirty="0">
                <a:latin typeface="Trebuchet MS" panose="020B0703020202090204" pitchFamily="34" charset="0"/>
              </a:rPr>
              <a:t>RAG-based QA achieved the highest factual accuracy, especially for complex legal questions. Extractive QA works best for definition-type questions.</a:t>
            </a:r>
          </a:p>
          <a:p>
            <a:pPr marL="0" indent="0">
              <a:buNone/>
            </a:pPr>
            <a:r>
              <a:rPr lang="en-US" sz="1800" b="1" dirty="0">
                <a:latin typeface="Trebuchet MS" panose="020B0703020202090204" pitchFamily="34" charset="0"/>
              </a:rPr>
              <a:t>Risk Classification:</a:t>
            </a:r>
            <a:endParaRPr lang="en-US" sz="1800" dirty="0">
              <a:latin typeface="Trebuchet MS" panose="020B0703020202090204" pitchFamily="34" charset="0"/>
            </a:endParaRPr>
          </a:p>
          <a:p>
            <a:r>
              <a:rPr lang="en-US" sz="1800" dirty="0">
                <a:latin typeface="Trebuchet MS" panose="020B0703020202090204" pitchFamily="34" charset="0"/>
              </a:rPr>
              <a:t>The classifier correctly identifies risky legal clauses and provides consistent risk-level distinctions in test cases.</a:t>
            </a:r>
          </a:p>
        </p:txBody>
      </p:sp>
    </p:spTree>
    <p:extLst>
      <p:ext uri="{BB962C8B-B14F-4D97-AF65-F5344CB8AC3E}">
        <p14:creationId xmlns:p14="http://schemas.microsoft.com/office/powerpoint/2010/main" val="36064865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096E9-701B-3CEC-CB1B-FAC8FAA201B7}"/>
              </a:ext>
            </a:extLst>
          </p:cNvPr>
          <p:cNvSpPr>
            <a:spLocks noGrp="1"/>
          </p:cNvSpPr>
          <p:nvPr>
            <p:ph type="title"/>
          </p:nvPr>
        </p:nvSpPr>
        <p:spPr/>
        <p:txBody>
          <a:bodyPr/>
          <a:lstStyle/>
          <a:p>
            <a:r>
              <a:rPr lang="en-US" dirty="0"/>
              <a:t>T5 Model Results</a:t>
            </a:r>
          </a:p>
        </p:txBody>
      </p:sp>
      <p:sp>
        <p:nvSpPr>
          <p:cNvPr id="3" name="Slide Number Placeholder 2">
            <a:extLst>
              <a:ext uri="{FF2B5EF4-FFF2-40B4-BE49-F238E27FC236}">
                <a16:creationId xmlns:a16="http://schemas.microsoft.com/office/drawing/2014/main" id="{81F294B6-1E50-9734-0A49-5006DDF36E51}"/>
              </a:ext>
            </a:extLst>
          </p:cNvPr>
          <p:cNvSpPr>
            <a:spLocks noGrp="1"/>
          </p:cNvSpPr>
          <p:nvPr>
            <p:ph type="sldNum" sz="quarter" idx="12"/>
          </p:nvPr>
        </p:nvSpPr>
        <p:spPr/>
        <p:txBody>
          <a:bodyPr/>
          <a:lstStyle/>
          <a:p>
            <a:fld id="{C263D6C4-4840-40CC-AC84-17E24B3B7BDE}" type="slidenum">
              <a:rPr lang="en-US" noProof="0" smtClean="0"/>
              <a:pPr/>
              <a:t>19</a:t>
            </a:fld>
            <a:endParaRPr lang="en-US" noProof="0" dirty="0"/>
          </a:p>
        </p:txBody>
      </p:sp>
      <p:pic>
        <p:nvPicPr>
          <p:cNvPr id="5" name="Content Placeholder 4">
            <a:extLst>
              <a:ext uri="{FF2B5EF4-FFF2-40B4-BE49-F238E27FC236}">
                <a16:creationId xmlns:a16="http://schemas.microsoft.com/office/drawing/2014/main" id="{FAA6E294-C310-45BC-C938-2B2753365171}"/>
              </a:ext>
            </a:extLst>
          </p:cNvPr>
          <p:cNvPicPr>
            <a:picLocks noGrp="1" noChangeAspect="1"/>
          </p:cNvPicPr>
          <p:nvPr>
            <p:ph idx="1"/>
          </p:nvPr>
        </p:nvPicPr>
        <p:blipFill>
          <a:blip r:embed="rId2"/>
          <a:stretch>
            <a:fillRect/>
          </a:stretch>
        </p:blipFill>
        <p:spPr>
          <a:xfrm>
            <a:off x="529632" y="1517640"/>
            <a:ext cx="7315200" cy="1587500"/>
          </a:xfrm>
          <a:prstGeom prst="rect">
            <a:avLst/>
          </a:prstGeom>
        </p:spPr>
      </p:pic>
      <p:pic>
        <p:nvPicPr>
          <p:cNvPr id="7" name="Picture 6">
            <a:extLst>
              <a:ext uri="{FF2B5EF4-FFF2-40B4-BE49-F238E27FC236}">
                <a16:creationId xmlns:a16="http://schemas.microsoft.com/office/drawing/2014/main" id="{4B42113A-39F8-3C38-E7A9-EC7A423C0310}"/>
              </a:ext>
            </a:extLst>
          </p:cNvPr>
          <p:cNvPicPr>
            <a:picLocks noChangeAspect="1"/>
          </p:cNvPicPr>
          <p:nvPr/>
        </p:nvPicPr>
        <p:blipFill>
          <a:blip r:embed="rId3"/>
          <a:stretch>
            <a:fillRect/>
          </a:stretch>
        </p:blipFill>
        <p:spPr>
          <a:xfrm>
            <a:off x="529632" y="3233737"/>
            <a:ext cx="4841021" cy="3005175"/>
          </a:xfrm>
          <a:prstGeom prst="rect">
            <a:avLst/>
          </a:prstGeom>
        </p:spPr>
      </p:pic>
      <p:pic>
        <p:nvPicPr>
          <p:cNvPr id="8" name="Picture 7">
            <a:extLst>
              <a:ext uri="{FF2B5EF4-FFF2-40B4-BE49-F238E27FC236}">
                <a16:creationId xmlns:a16="http://schemas.microsoft.com/office/drawing/2014/main" id="{87AC5C52-0846-D0AE-ABAD-83EF7C311D8F}"/>
              </a:ext>
            </a:extLst>
          </p:cNvPr>
          <p:cNvPicPr>
            <a:picLocks noChangeAspect="1"/>
          </p:cNvPicPr>
          <p:nvPr/>
        </p:nvPicPr>
        <p:blipFill>
          <a:blip r:embed="rId4"/>
          <a:stretch>
            <a:fillRect/>
          </a:stretch>
        </p:blipFill>
        <p:spPr>
          <a:xfrm>
            <a:off x="5683170" y="3233737"/>
            <a:ext cx="4758596" cy="3034467"/>
          </a:xfrm>
          <a:prstGeom prst="rect">
            <a:avLst/>
          </a:prstGeom>
        </p:spPr>
      </p:pic>
    </p:spTree>
    <p:extLst>
      <p:ext uri="{BB962C8B-B14F-4D97-AF65-F5344CB8AC3E}">
        <p14:creationId xmlns:p14="http://schemas.microsoft.com/office/powerpoint/2010/main" val="2091718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21489-032A-899C-0C02-547892AD01E5}"/>
              </a:ext>
            </a:extLst>
          </p:cNvPr>
          <p:cNvSpPr>
            <a:spLocks noGrp="1"/>
          </p:cNvSpPr>
          <p:nvPr>
            <p:ph type="title"/>
          </p:nvPr>
        </p:nvSpPr>
        <p:spPr/>
        <p:txBody>
          <a:bodyPr/>
          <a:lstStyle/>
          <a:p>
            <a:r>
              <a:rPr lang="en-US" dirty="0"/>
              <a:t>ABSTRACT</a:t>
            </a:r>
          </a:p>
        </p:txBody>
      </p:sp>
      <p:sp>
        <p:nvSpPr>
          <p:cNvPr id="3" name="Slide Number Placeholder 2">
            <a:extLst>
              <a:ext uri="{FF2B5EF4-FFF2-40B4-BE49-F238E27FC236}">
                <a16:creationId xmlns:a16="http://schemas.microsoft.com/office/drawing/2014/main" id="{B2FDF4C7-05AC-3209-4433-AD3BAE02010C}"/>
              </a:ext>
            </a:extLst>
          </p:cNvPr>
          <p:cNvSpPr>
            <a:spLocks noGrp="1"/>
          </p:cNvSpPr>
          <p:nvPr>
            <p:ph type="sldNum" sz="quarter" idx="12"/>
          </p:nvPr>
        </p:nvSpPr>
        <p:spPr/>
        <p:txBody>
          <a:bodyPr/>
          <a:lstStyle/>
          <a:p>
            <a:fld id="{C263D6C4-4840-40CC-AC84-17E24B3B7BDE}" type="slidenum">
              <a:rPr lang="en-US" noProof="0" smtClean="0"/>
              <a:pPr/>
              <a:t>2</a:t>
            </a:fld>
            <a:endParaRPr lang="en-US" noProof="0" dirty="0"/>
          </a:p>
        </p:txBody>
      </p:sp>
      <p:sp>
        <p:nvSpPr>
          <p:cNvPr id="4" name="Text Placeholder 3">
            <a:extLst>
              <a:ext uri="{FF2B5EF4-FFF2-40B4-BE49-F238E27FC236}">
                <a16:creationId xmlns:a16="http://schemas.microsoft.com/office/drawing/2014/main" id="{9145C588-3356-F8F6-D643-2F76464A4C1B}"/>
              </a:ext>
            </a:extLst>
          </p:cNvPr>
          <p:cNvSpPr>
            <a:spLocks noGrp="1"/>
          </p:cNvSpPr>
          <p:nvPr>
            <p:ph type="body" sz="quarter" idx="13"/>
          </p:nvPr>
        </p:nvSpPr>
        <p:spPr>
          <a:xfrm>
            <a:off x="444500" y="1442822"/>
            <a:ext cx="11361420" cy="5054815"/>
          </a:xfrm>
        </p:spPr>
        <p:txBody>
          <a:bodyPr/>
          <a:lstStyle/>
          <a:p>
            <a:r>
              <a:rPr lang="en-US" sz="1800" dirty="0">
                <a:latin typeface="Trebuchet MS" panose="020B0703020202090204" pitchFamily="34" charset="0"/>
              </a:rPr>
              <a:t>This project presents a full-stack NLP system designed to analyze, summarize, and interpret complex legal documents using advanced transformer-based architectures.</a:t>
            </a:r>
            <a:br>
              <a:rPr lang="en-US" sz="1800" dirty="0">
                <a:latin typeface="Trebuchet MS" panose="020B0703020202090204" pitchFamily="34" charset="0"/>
              </a:rPr>
            </a:br>
            <a:r>
              <a:rPr lang="en-US" sz="1800" dirty="0">
                <a:latin typeface="Trebuchet MS" panose="020B0703020202090204" pitchFamily="34" charset="0"/>
              </a:rPr>
              <a:t>The system integrates multiple functionalities:</a:t>
            </a:r>
          </a:p>
          <a:p>
            <a:pPr lvl="1"/>
            <a:r>
              <a:rPr lang="en-US" sz="1800" dirty="0">
                <a:latin typeface="Trebuchet MS" panose="020B0703020202090204" pitchFamily="34" charset="0"/>
              </a:rPr>
              <a:t>Fine-tuned T5 and BART summarizers</a:t>
            </a:r>
          </a:p>
          <a:p>
            <a:pPr lvl="1"/>
            <a:r>
              <a:rPr lang="en-US" sz="1800" dirty="0">
                <a:latin typeface="Trebuchet MS" panose="020B0703020202090204" pitchFamily="34" charset="0"/>
              </a:rPr>
              <a:t>Entity extraction</a:t>
            </a:r>
          </a:p>
          <a:p>
            <a:pPr lvl="1"/>
            <a:r>
              <a:rPr lang="en-US" sz="1800" dirty="0">
                <a:latin typeface="Trebuchet MS" panose="020B0703020202090204" pitchFamily="34" charset="0"/>
              </a:rPr>
              <a:t>Extractive and generative question answering</a:t>
            </a:r>
          </a:p>
          <a:p>
            <a:pPr lvl="1"/>
            <a:r>
              <a:rPr lang="en-US" sz="1800" dirty="0">
                <a:latin typeface="Trebuchet MS" panose="020B0703020202090204" pitchFamily="34" charset="0"/>
              </a:rPr>
              <a:t>Retrieval-Augmented Generation (RAG)</a:t>
            </a:r>
          </a:p>
          <a:p>
            <a:pPr lvl="1"/>
            <a:r>
              <a:rPr lang="en-US" sz="1800" dirty="0">
                <a:latin typeface="Trebuchet MS" panose="020B0703020202090204" pitchFamily="34" charset="0"/>
              </a:rPr>
              <a:t>Risk-level classification of legal clauses</a:t>
            </a:r>
          </a:p>
          <a:p>
            <a:pPr lvl="1"/>
            <a:r>
              <a:rPr lang="en-US" sz="1800" dirty="0">
                <a:latin typeface="Trebuchet MS" panose="020B0703020202090204" pitchFamily="34" charset="0"/>
              </a:rPr>
              <a:t>Conversational AI capabilities</a:t>
            </a:r>
          </a:p>
          <a:p>
            <a:r>
              <a:rPr lang="en-US" sz="1800" dirty="0">
                <a:latin typeface="Trebuchet MS" panose="020B0703020202090204" pitchFamily="34" charset="0"/>
              </a:rPr>
              <a:t>This platform is built using </a:t>
            </a:r>
            <a:r>
              <a:rPr lang="en-US" sz="1800" dirty="0" err="1">
                <a:latin typeface="Trebuchet MS" panose="020B0703020202090204" pitchFamily="34" charset="0"/>
              </a:rPr>
              <a:t>FastAPI</a:t>
            </a:r>
            <a:r>
              <a:rPr lang="en-US" sz="1800" dirty="0">
                <a:latin typeface="Trebuchet MS" panose="020B0703020202090204" pitchFamily="34" charset="0"/>
              </a:rPr>
              <a:t> (backend), React (frontend), </a:t>
            </a:r>
            <a:r>
              <a:rPr lang="en-US" sz="1800" dirty="0" err="1">
                <a:latin typeface="Trebuchet MS" panose="020B0703020202090204" pitchFamily="34" charset="0"/>
              </a:rPr>
              <a:t>Groq</a:t>
            </a:r>
            <a:r>
              <a:rPr lang="en-US" sz="1800" dirty="0">
                <a:latin typeface="Trebuchet MS" panose="020B0703020202090204" pitchFamily="34" charset="0"/>
              </a:rPr>
              <a:t> LLMs (generative QA), and custom-trained transformer models. Experiments on the </a:t>
            </a:r>
            <a:r>
              <a:rPr lang="en-US" sz="1800" dirty="0" err="1">
                <a:latin typeface="Trebuchet MS" panose="020B0703020202090204" pitchFamily="34" charset="0"/>
              </a:rPr>
              <a:t>BillSum</a:t>
            </a:r>
            <a:r>
              <a:rPr lang="en-US" sz="1800" dirty="0">
                <a:latin typeface="Trebuchet MS" panose="020B0703020202090204" pitchFamily="34" charset="0"/>
              </a:rPr>
              <a:t> dataset demonstrate significant improvements in legal summarization quality and QA accuracy. This project introduces a unique clause-level risk classifier that aids legal compliance and decision-making.</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16783509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A435B-8DA2-4EC6-F516-C00001D50085}"/>
              </a:ext>
            </a:extLst>
          </p:cNvPr>
          <p:cNvSpPr>
            <a:spLocks noGrp="1"/>
          </p:cNvSpPr>
          <p:nvPr>
            <p:ph type="title"/>
          </p:nvPr>
        </p:nvSpPr>
        <p:spPr/>
        <p:txBody>
          <a:bodyPr/>
          <a:lstStyle/>
          <a:p>
            <a:r>
              <a:rPr lang="en-US" dirty="0"/>
              <a:t>BART Model Results</a:t>
            </a:r>
          </a:p>
        </p:txBody>
      </p:sp>
      <p:sp>
        <p:nvSpPr>
          <p:cNvPr id="3" name="Slide Number Placeholder 2">
            <a:extLst>
              <a:ext uri="{FF2B5EF4-FFF2-40B4-BE49-F238E27FC236}">
                <a16:creationId xmlns:a16="http://schemas.microsoft.com/office/drawing/2014/main" id="{74952324-7BEF-142E-2EB1-BBB7BA5CAA66}"/>
              </a:ext>
            </a:extLst>
          </p:cNvPr>
          <p:cNvSpPr>
            <a:spLocks noGrp="1"/>
          </p:cNvSpPr>
          <p:nvPr>
            <p:ph type="sldNum" sz="quarter" idx="12"/>
          </p:nvPr>
        </p:nvSpPr>
        <p:spPr/>
        <p:txBody>
          <a:bodyPr/>
          <a:lstStyle/>
          <a:p>
            <a:fld id="{C263D6C4-4840-40CC-AC84-17E24B3B7BDE}" type="slidenum">
              <a:rPr lang="en-US" noProof="0" smtClean="0"/>
              <a:pPr/>
              <a:t>20</a:t>
            </a:fld>
            <a:endParaRPr lang="en-US" noProof="0" dirty="0"/>
          </a:p>
        </p:txBody>
      </p:sp>
      <p:pic>
        <p:nvPicPr>
          <p:cNvPr id="5" name="Content Placeholder 4">
            <a:extLst>
              <a:ext uri="{FF2B5EF4-FFF2-40B4-BE49-F238E27FC236}">
                <a16:creationId xmlns:a16="http://schemas.microsoft.com/office/drawing/2014/main" id="{E3DFD579-205D-1726-D174-81C111C25D47}"/>
              </a:ext>
            </a:extLst>
          </p:cNvPr>
          <p:cNvPicPr>
            <a:picLocks noGrp="1" noChangeAspect="1"/>
          </p:cNvPicPr>
          <p:nvPr>
            <p:ph idx="1"/>
          </p:nvPr>
        </p:nvPicPr>
        <p:blipFill>
          <a:blip r:embed="rId2"/>
          <a:stretch>
            <a:fillRect/>
          </a:stretch>
        </p:blipFill>
        <p:spPr>
          <a:xfrm>
            <a:off x="444500" y="1519891"/>
            <a:ext cx="7823200" cy="1536700"/>
          </a:xfrm>
          <a:prstGeom prst="rect">
            <a:avLst/>
          </a:prstGeom>
        </p:spPr>
      </p:pic>
      <p:pic>
        <p:nvPicPr>
          <p:cNvPr id="6" name="Picture 5">
            <a:extLst>
              <a:ext uri="{FF2B5EF4-FFF2-40B4-BE49-F238E27FC236}">
                <a16:creationId xmlns:a16="http://schemas.microsoft.com/office/drawing/2014/main" id="{4FC9A90C-0C93-6446-E9E2-CF37192FEA39}"/>
              </a:ext>
            </a:extLst>
          </p:cNvPr>
          <p:cNvPicPr>
            <a:picLocks noChangeAspect="1"/>
          </p:cNvPicPr>
          <p:nvPr/>
        </p:nvPicPr>
        <p:blipFill>
          <a:blip r:embed="rId3"/>
          <a:stretch>
            <a:fillRect/>
          </a:stretch>
        </p:blipFill>
        <p:spPr>
          <a:xfrm>
            <a:off x="444500" y="3195637"/>
            <a:ext cx="4648211" cy="2962095"/>
          </a:xfrm>
          <a:prstGeom prst="rect">
            <a:avLst/>
          </a:prstGeom>
        </p:spPr>
      </p:pic>
      <p:pic>
        <p:nvPicPr>
          <p:cNvPr id="7" name="Picture 6">
            <a:extLst>
              <a:ext uri="{FF2B5EF4-FFF2-40B4-BE49-F238E27FC236}">
                <a16:creationId xmlns:a16="http://schemas.microsoft.com/office/drawing/2014/main" id="{E23E6649-D98D-478D-7DCD-348381FD53C3}"/>
              </a:ext>
            </a:extLst>
          </p:cNvPr>
          <p:cNvPicPr>
            <a:picLocks noChangeAspect="1"/>
          </p:cNvPicPr>
          <p:nvPr/>
        </p:nvPicPr>
        <p:blipFill>
          <a:blip r:embed="rId4"/>
          <a:stretch>
            <a:fillRect/>
          </a:stretch>
        </p:blipFill>
        <p:spPr>
          <a:xfrm>
            <a:off x="5358987" y="3195637"/>
            <a:ext cx="4648212" cy="3003635"/>
          </a:xfrm>
          <a:prstGeom prst="rect">
            <a:avLst/>
          </a:prstGeom>
        </p:spPr>
      </p:pic>
    </p:spTree>
    <p:extLst>
      <p:ext uri="{BB962C8B-B14F-4D97-AF65-F5344CB8AC3E}">
        <p14:creationId xmlns:p14="http://schemas.microsoft.com/office/powerpoint/2010/main" val="15091656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215D8-00D3-A61C-8F77-EE5A5C9EB040}"/>
              </a:ext>
            </a:extLst>
          </p:cNvPr>
          <p:cNvSpPr>
            <a:spLocks noGrp="1"/>
          </p:cNvSpPr>
          <p:nvPr>
            <p:ph type="title"/>
          </p:nvPr>
        </p:nvSpPr>
        <p:spPr/>
        <p:txBody>
          <a:bodyPr/>
          <a:lstStyle/>
          <a:p>
            <a:r>
              <a:rPr lang="en-US" dirty="0"/>
              <a:t>COMPUTATIONAL PERFORMANCE</a:t>
            </a:r>
          </a:p>
        </p:txBody>
      </p:sp>
      <p:sp>
        <p:nvSpPr>
          <p:cNvPr id="3" name="Slide Number Placeholder 2">
            <a:extLst>
              <a:ext uri="{FF2B5EF4-FFF2-40B4-BE49-F238E27FC236}">
                <a16:creationId xmlns:a16="http://schemas.microsoft.com/office/drawing/2014/main" id="{64D92504-A3BF-0EFD-BEF3-91CC814088A6}"/>
              </a:ext>
            </a:extLst>
          </p:cNvPr>
          <p:cNvSpPr>
            <a:spLocks noGrp="1"/>
          </p:cNvSpPr>
          <p:nvPr>
            <p:ph type="sldNum" sz="quarter" idx="12"/>
          </p:nvPr>
        </p:nvSpPr>
        <p:spPr/>
        <p:txBody>
          <a:bodyPr/>
          <a:lstStyle/>
          <a:p>
            <a:fld id="{C263D6C4-4840-40CC-AC84-17E24B3B7BDE}" type="slidenum">
              <a:rPr lang="en-US" noProof="0" smtClean="0"/>
              <a:pPr/>
              <a:t>21</a:t>
            </a:fld>
            <a:endParaRPr lang="en-US" noProof="0" dirty="0"/>
          </a:p>
        </p:txBody>
      </p:sp>
      <p:sp>
        <p:nvSpPr>
          <p:cNvPr id="4" name="Content Placeholder 3">
            <a:extLst>
              <a:ext uri="{FF2B5EF4-FFF2-40B4-BE49-F238E27FC236}">
                <a16:creationId xmlns:a16="http://schemas.microsoft.com/office/drawing/2014/main" id="{B5DF18C1-68C9-B53E-7CAA-EA1F38E2234E}"/>
              </a:ext>
            </a:extLst>
          </p:cNvPr>
          <p:cNvSpPr>
            <a:spLocks noGrp="1"/>
          </p:cNvSpPr>
          <p:nvPr>
            <p:ph idx="1"/>
          </p:nvPr>
        </p:nvSpPr>
        <p:spPr/>
        <p:txBody>
          <a:bodyPr>
            <a:normAutofit/>
          </a:bodyPr>
          <a:lstStyle/>
          <a:p>
            <a:pPr marL="0" indent="0">
              <a:buNone/>
            </a:pPr>
            <a:r>
              <a:rPr lang="en-US" sz="1800" b="1" dirty="0">
                <a:latin typeface="Trebuchet MS" panose="020B0703020202090204" pitchFamily="34" charset="0"/>
              </a:rPr>
              <a:t>Training Time:</a:t>
            </a:r>
            <a:endParaRPr lang="en-US" sz="1800" dirty="0">
              <a:latin typeface="Trebuchet MS" panose="020B0703020202090204" pitchFamily="34" charset="0"/>
            </a:endParaRPr>
          </a:p>
          <a:p>
            <a:r>
              <a:rPr lang="en-US" sz="1800" dirty="0">
                <a:latin typeface="Trebuchet MS" panose="020B0703020202090204" pitchFamily="34" charset="0"/>
              </a:rPr>
              <a:t>Fine-tuning took 40–60 minutes on A100 GPUs due to long sequences and high token counts.</a:t>
            </a:r>
          </a:p>
          <a:p>
            <a:pPr marL="0" indent="0">
              <a:buNone/>
            </a:pPr>
            <a:r>
              <a:rPr lang="en-US" sz="1800" b="1" dirty="0">
                <a:latin typeface="Trebuchet MS" panose="020B0703020202090204" pitchFamily="34" charset="0"/>
              </a:rPr>
              <a:t>Inference Speed:</a:t>
            </a:r>
            <a:endParaRPr lang="en-US" sz="1800" dirty="0">
              <a:latin typeface="Trebuchet MS" panose="020B0703020202090204" pitchFamily="34" charset="0"/>
            </a:endParaRPr>
          </a:p>
          <a:p>
            <a:r>
              <a:rPr lang="en-US" sz="1800" dirty="0">
                <a:latin typeface="Trebuchet MS" panose="020B0703020202090204" pitchFamily="34" charset="0"/>
              </a:rPr>
              <a:t>T5: very fast, suitable for real-time usage</a:t>
            </a:r>
          </a:p>
          <a:p>
            <a:r>
              <a:rPr lang="en-US" sz="1800" dirty="0">
                <a:latin typeface="Trebuchet MS" panose="020B0703020202090204" pitchFamily="34" charset="0"/>
              </a:rPr>
              <a:t>BART: slightly slower but more expressive</a:t>
            </a:r>
          </a:p>
          <a:p>
            <a:r>
              <a:rPr lang="en-US" sz="1800" dirty="0" err="1">
                <a:latin typeface="Trebuchet MS" panose="020B0703020202090204" pitchFamily="34" charset="0"/>
              </a:rPr>
              <a:t>Groq</a:t>
            </a:r>
            <a:r>
              <a:rPr lang="en-US" sz="1800" dirty="0">
                <a:latin typeface="Trebuchet MS" panose="020B0703020202090204" pitchFamily="34" charset="0"/>
              </a:rPr>
              <a:t> LLM: extremely fast generative responses</a:t>
            </a:r>
          </a:p>
          <a:p>
            <a:pPr marL="0" indent="0">
              <a:buNone/>
            </a:pPr>
            <a:r>
              <a:rPr lang="en-US" sz="1800" b="1" dirty="0">
                <a:latin typeface="Trebuchet MS" panose="020B0703020202090204" pitchFamily="34" charset="0"/>
              </a:rPr>
              <a:t>RAG Latency:</a:t>
            </a:r>
            <a:endParaRPr lang="en-US" sz="1800" dirty="0">
              <a:latin typeface="Trebuchet MS" panose="020B0703020202090204" pitchFamily="34" charset="0"/>
            </a:endParaRPr>
          </a:p>
          <a:p>
            <a:r>
              <a:rPr lang="en-US" sz="1800" dirty="0">
                <a:latin typeface="Trebuchet MS" panose="020B0703020202090204" pitchFamily="34" charset="0"/>
              </a:rPr>
              <a:t>Embedding retrieval executes in milliseconds, making RAG suitable for real-time applications.</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28310008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9358C-4F63-252A-4B33-3F0ACF5D8024}"/>
              </a:ext>
            </a:extLst>
          </p:cNvPr>
          <p:cNvSpPr>
            <a:spLocks noGrp="1"/>
          </p:cNvSpPr>
          <p:nvPr>
            <p:ph type="title"/>
          </p:nvPr>
        </p:nvSpPr>
        <p:spPr/>
        <p:txBody>
          <a:bodyPr/>
          <a:lstStyle/>
          <a:p>
            <a:r>
              <a:rPr lang="en-US" dirty="0"/>
              <a:t>CHALLENGES</a:t>
            </a:r>
          </a:p>
        </p:txBody>
      </p:sp>
      <p:sp>
        <p:nvSpPr>
          <p:cNvPr id="3" name="Slide Number Placeholder 2">
            <a:extLst>
              <a:ext uri="{FF2B5EF4-FFF2-40B4-BE49-F238E27FC236}">
                <a16:creationId xmlns:a16="http://schemas.microsoft.com/office/drawing/2014/main" id="{54D99F98-B3D4-304B-258C-7F707BD24E7B}"/>
              </a:ext>
            </a:extLst>
          </p:cNvPr>
          <p:cNvSpPr>
            <a:spLocks noGrp="1"/>
          </p:cNvSpPr>
          <p:nvPr>
            <p:ph type="sldNum" sz="quarter" idx="12"/>
          </p:nvPr>
        </p:nvSpPr>
        <p:spPr/>
        <p:txBody>
          <a:bodyPr/>
          <a:lstStyle/>
          <a:p>
            <a:fld id="{C263D6C4-4840-40CC-AC84-17E24B3B7BDE}" type="slidenum">
              <a:rPr lang="en-US" noProof="0" smtClean="0"/>
              <a:pPr/>
              <a:t>22</a:t>
            </a:fld>
            <a:endParaRPr lang="en-US" noProof="0" dirty="0"/>
          </a:p>
        </p:txBody>
      </p:sp>
      <p:sp>
        <p:nvSpPr>
          <p:cNvPr id="4" name="Content Placeholder 3">
            <a:extLst>
              <a:ext uri="{FF2B5EF4-FFF2-40B4-BE49-F238E27FC236}">
                <a16:creationId xmlns:a16="http://schemas.microsoft.com/office/drawing/2014/main" id="{386F1DCE-90C0-3A9B-9511-063D4B010BBC}"/>
              </a:ext>
            </a:extLst>
          </p:cNvPr>
          <p:cNvSpPr>
            <a:spLocks noGrp="1"/>
          </p:cNvSpPr>
          <p:nvPr>
            <p:ph idx="1"/>
          </p:nvPr>
        </p:nvSpPr>
        <p:spPr/>
        <p:txBody>
          <a:bodyPr>
            <a:normAutofit/>
          </a:bodyPr>
          <a:lstStyle/>
          <a:p>
            <a:pPr marL="0" indent="0">
              <a:buNone/>
            </a:pPr>
            <a:r>
              <a:rPr lang="en-US" sz="2000" b="1" dirty="0">
                <a:latin typeface="Trebuchet MS" panose="020B0703020202090204" pitchFamily="34" charset="0"/>
              </a:rPr>
              <a:t>Token Limits:</a:t>
            </a:r>
            <a:endParaRPr lang="en-US" sz="2000" dirty="0">
              <a:latin typeface="Trebuchet MS" panose="020B0703020202090204" pitchFamily="34" charset="0"/>
            </a:endParaRPr>
          </a:p>
          <a:p>
            <a:r>
              <a:rPr lang="en-US" sz="2000" dirty="0">
                <a:latin typeface="Trebuchet MS" panose="020B0703020202090204" pitchFamily="34" charset="0"/>
              </a:rPr>
              <a:t>Transformers struggle with very long legal documents, requiring chunking and careful context management.</a:t>
            </a:r>
          </a:p>
          <a:p>
            <a:pPr marL="0" indent="0">
              <a:buNone/>
            </a:pPr>
            <a:r>
              <a:rPr lang="en-US" sz="2000" b="1" dirty="0">
                <a:latin typeface="Trebuchet MS" panose="020B0703020202090204" pitchFamily="34" charset="0"/>
              </a:rPr>
              <a:t>Model Loading Issues:</a:t>
            </a:r>
            <a:endParaRPr lang="en-US" sz="2000" dirty="0">
              <a:latin typeface="Trebuchet MS" panose="020B0703020202090204" pitchFamily="34" charset="0"/>
            </a:endParaRPr>
          </a:p>
          <a:p>
            <a:r>
              <a:rPr lang="en-US" sz="2000" dirty="0">
                <a:latin typeface="Trebuchet MS" panose="020B0703020202090204" pitchFamily="34" charset="0"/>
              </a:rPr>
              <a:t>Local loading of fine-tuned BART/T5 required careful directory structure and dependency handling.</a:t>
            </a:r>
          </a:p>
          <a:p>
            <a:pPr marL="0" indent="0">
              <a:buNone/>
            </a:pPr>
            <a:r>
              <a:rPr lang="en-US" sz="2000" b="1" dirty="0">
                <a:latin typeface="Trebuchet MS" panose="020B0703020202090204" pitchFamily="34" charset="0"/>
              </a:rPr>
              <a:t>RAG Implementation:</a:t>
            </a:r>
            <a:endParaRPr lang="en-US" sz="2000" dirty="0">
              <a:latin typeface="Trebuchet MS" panose="020B0703020202090204" pitchFamily="34" charset="0"/>
            </a:endParaRPr>
          </a:p>
          <a:p>
            <a:r>
              <a:rPr lang="en-US" sz="2000" dirty="0">
                <a:latin typeface="Trebuchet MS" panose="020B0703020202090204" pitchFamily="34" charset="0"/>
              </a:rPr>
              <a:t>Building an accurate embedding retrieval system required tuning chunk sizes and embedding models.</a:t>
            </a:r>
          </a:p>
          <a:p>
            <a:pPr marL="0" indent="0">
              <a:buNone/>
            </a:pPr>
            <a:endParaRPr lang="en-US" sz="2000" dirty="0">
              <a:latin typeface="Trebuchet MS" panose="020B0703020202090204" pitchFamily="34" charset="0"/>
            </a:endParaRPr>
          </a:p>
        </p:txBody>
      </p:sp>
    </p:spTree>
    <p:extLst>
      <p:ext uri="{BB962C8B-B14F-4D97-AF65-F5344CB8AC3E}">
        <p14:creationId xmlns:p14="http://schemas.microsoft.com/office/powerpoint/2010/main" val="31039876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29A5A-0727-D44F-EE7A-CEB5D45269C7}"/>
              </a:ext>
            </a:extLst>
          </p:cNvPr>
          <p:cNvSpPr>
            <a:spLocks noGrp="1"/>
          </p:cNvSpPr>
          <p:nvPr>
            <p:ph type="title"/>
          </p:nvPr>
        </p:nvSpPr>
        <p:spPr/>
        <p:txBody>
          <a:bodyPr/>
          <a:lstStyle/>
          <a:p>
            <a:r>
              <a:rPr lang="en-US" dirty="0"/>
              <a:t>FUTURE WORK</a:t>
            </a:r>
          </a:p>
        </p:txBody>
      </p:sp>
      <p:sp>
        <p:nvSpPr>
          <p:cNvPr id="3" name="Slide Number Placeholder 2">
            <a:extLst>
              <a:ext uri="{FF2B5EF4-FFF2-40B4-BE49-F238E27FC236}">
                <a16:creationId xmlns:a16="http://schemas.microsoft.com/office/drawing/2014/main" id="{358048BE-C360-E43C-C21F-DD547942B6D6}"/>
              </a:ext>
            </a:extLst>
          </p:cNvPr>
          <p:cNvSpPr>
            <a:spLocks noGrp="1"/>
          </p:cNvSpPr>
          <p:nvPr>
            <p:ph type="sldNum" sz="quarter" idx="12"/>
          </p:nvPr>
        </p:nvSpPr>
        <p:spPr/>
        <p:txBody>
          <a:bodyPr/>
          <a:lstStyle/>
          <a:p>
            <a:fld id="{C263D6C4-4840-40CC-AC84-17E24B3B7BDE}" type="slidenum">
              <a:rPr lang="en-US" noProof="0" smtClean="0"/>
              <a:pPr/>
              <a:t>23</a:t>
            </a:fld>
            <a:endParaRPr lang="en-US" noProof="0" dirty="0"/>
          </a:p>
        </p:txBody>
      </p:sp>
      <p:sp>
        <p:nvSpPr>
          <p:cNvPr id="4" name="Content Placeholder 3">
            <a:extLst>
              <a:ext uri="{FF2B5EF4-FFF2-40B4-BE49-F238E27FC236}">
                <a16:creationId xmlns:a16="http://schemas.microsoft.com/office/drawing/2014/main" id="{A84BD398-EE7A-8BBF-2D94-DDD96FFBCD89}"/>
              </a:ext>
            </a:extLst>
          </p:cNvPr>
          <p:cNvSpPr>
            <a:spLocks noGrp="1"/>
          </p:cNvSpPr>
          <p:nvPr>
            <p:ph idx="1"/>
          </p:nvPr>
        </p:nvSpPr>
        <p:spPr/>
        <p:txBody>
          <a:bodyPr>
            <a:normAutofit/>
          </a:bodyPr>
          <a:lstStyle/>
          <a:p>
            <a:pPr marL="0" indent="0">
              <a:buNone/>
            </a:pPr>
            <a:r>
              <a:rPr lang="en-US" sz="1800" b="1" dirty="0">
                <a:latin typeface="Trebuchet MS" panose="020B0703020202090204" pitchFamily="34" charset="0"/>
              </a:rPr>
              <a:t>Citation Linking:</a:t>
            </a:r>
            <a:endParaRPr lang="en-US" sz="1800" dirty="0">
              <a:latin typeface="Trebuchet MS" panose="020B0703020202090204" pitchFamily="34" charset="0"/>
            </a:endParaRPr>
          </a:p>
          <a:p>
            <a:r>
              <a:rPr lang="en-US" sz="1800" dirty="0">
                <a:latin typeface="Trebuchet MS" panose="020B0703020202090204" pitchFamily="34" charset="0"/>
              </a:rPr>
              <a:t>Integrate APIs like Cornell LII to link extracted text to real legal statutes.</a:t>
            </a:r>
          </a:p>
          <a:p>
            <a:pPr marL="0" indent="0">
              <a:buNone/>
            </a:pPr>
            <a:r>
              <a:rPr lang="en-US" sz="1800" b="1" dirty="0">
                <a:latin typeface="Trebuchet MS" panose="020B0703020202090204" pitchFamily="34" charset="0"/>
              </a:rPr>
              <a:t>Multi-Document RAG:</a:t>
            </a:r>
            <a:endParaRPr lang="en-US" sz="1800" dirty="0">
              <a:latin typeface="Trebuchet MS" panose="020B0703020202090204" pitchFamily="34" charset="0"/>
            </a:endParaRPr>
          </a:p>
          <a:p>
            <a:r>
              <a:rPr lang="en-US" sz="1800" dirty="0">
                <a:latin typeface="Trebuchet MS" panose="020B0703020202090204" pitchFamily="34" charset="0"/>
              </a:rPr>
              <a:t>Allow the assistant to analyze multiple bills and provide cross-document answers.</a:t>
            </a:r>
          </a:p>
          <a:p>
            <a:pPr marL="0" indent="0">
              <a:buNone/>
            </a:pPr>
            <a:r>
              <a:rPr lang="en-US" sz="1800" b="1" dirty="0">
                <a:latin typeface="Trebuchet MS" panose="020B0703020202090204" pitchFamily="34" charset="0"/>
              </a:rPr>
              <a:t>Cloud Deployment:</a:t>
            </a:r>
            <a:endParaRPr lang="en-US" sz="1800" dirty="0">
              <a:latin typeface="Trebuchet MS" panose="020B0703020202090204" pitchFamily="34" charset="0"/>
            </a:endParaRPr>
          </a:p>
          <a:p>
            <a:r>
              <a:rPr lang="en-US" sz="1800" dirty="0">
                <a:latin typeface="Trebuchet MS" panose="020B0703020202090204" pitchFamily="34" charset="0"/>
              </a:rPr>
              <a:t>Host the backend on GPU-enabled services for real-time production use.</a:t>
            </a:r>
          </a:p>
          <a:p>
            <a:pPr marL="0" indent="0">
              <a:buNone/>
            </a:pPr>
            <a:r>
              <a:rPr lang="en-US" sz="1800" b="1" dirty="0">
                <a:latin typeface="Trebuchet MS" panose="020B0703020202090204" pitchFamily="34" charset="0"/>
              </a:rPr>
              <a:t>Advanced Legal Models:</a:t>
            </a:r>
            <a:endParaRPr lang="en-US" sz="1800" dirty="0">
              <a:latin typeface="Trebuchet MS" panose="020B0703020202090204" pitchFamily="34" charset="0"/>
            </a:endParaRPr>
          </a:p>
          <a:p>
            <a:r>
              <a:rPr lang="en-US" sz="1800" dirty="0">
                <a:latin typeface="Trebuchet MS" panose="020B0703020202090204" pitchFamily="34" charset="0"/>
              </a:rPr>
              <a:t>Fine-tune </a:t>
            </a:r>
            <a:r>
              <a:rPr lang="en-US" sz="1800" dirty="0" err="1">
                <a:latin typeface="Trebuchet MS" panose="020B0703020202090204" pitchFamily="34" charset="0"/>
              </a:rPr>
              <a:t>LegalBERT</a:t>
            </a:r>
            <a:r>
              <a:rPr lang="en-US" sz="1800" dirty="0">
                <a:latin typeface="Trebuchet MS" panose="020B0703020202090204" pitchFamily="34" charset="0"/>
              </a:rPr>
              <a:t> or </a:t>
            </a:r>
            <a:r>
              <a:rPr lang="en-US" sz="1800" dirty="0" err="1">
                <a:latin typeface="Trebuchet MS" panose="020B0703020202090204" pitchFamily="34" charset="0"/>
              </a:rPr>
              <a:t>Lawformer</a:t>
            </a:r>
            <a:r>
              <a:rPr lang="en-US" sz="1800" dirty="0">
                <a:latin typeface="Trebuchet MS" panose="020B0703020202090204" pitchFamily="34" charset="0"/>
              </a:rPr>
              <a:t> for legal-domain NER and reasoning.</a:t>
            </a:r>
          </a:p>
          <a:p>
            <a:pPr marL="0" indent="0">
              <a:buNone/>
            </a:pPr>
            <a:r>
              <a:rPr lang="en-US" sz="1800" b="1" dirty="0">
                <a:latin typeface="Trebuchet MS" panose="020B0703020202090204" pitchFamily="34" charset="0"/>
              </a:rPr>
              <a:t>PDF Annotation:</a:t>
            </a:r>
            <a:endParaRPr lang="en-US" sz="1800" dirty="0">
              <a:latin typeface="Trebuchet MS" panose="020B0703020202090204" pitchFamily="34" charset="0"/>
            </a:endParaRPr>
          </a:p>
          <a:p>
            <a:r>
              <a:rPr lang="en-US" sz="1800" dirty="0">
                <a:latin typeface="Trebuchet MS" panose="020B0703020202090204" pitchFamily="34" charset="0"/>
              </a:rPr>
              <a:t>Highlight risk zones, definitions, and obligations directly inside uploaded PDFs.</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11027206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5B9F8-3DBE-B24D-8D88-878EADA81879}"/>
              </a:ext>
            </a:extLst>
          </p:cNvPr>
          <p:cNvSpPr>
            <a:spLocks noGrp="1"/>
          </p:cNvSpPr>
          <p:nvPr>
            <p:ph type="title"/>
          </p:nvPr>
        </p:nvSpPr>
        <p:spPr/>
        <p:txBody>
          <a:bodyPr/>
          <a:lstStyle/>
          <a:p>
            <a:r>
              <a:rPr lang="en-US" dirty="0"/>
              <a:t>CONCLUSION</a:t>
            </a:r>
          </a:p>
        </p:txBody>
      </p:sp>
      <p:sp>
        <p:nvSpPr>
          <p:cNvPr id="3" name="Slide Number Placeholder 2">
            <a:extLst>
              <a:ext uri="{FF2B5EF4-FFF2-40B4-BE49-F238E27FC236}">
                <a16:creationId xmlns:a16="http://schemas.microsoft.com/office/drawing/2014/main" id="{F3E5B340-296B-2EC6-5304-668C5901910A}"/>
              </a:ext>
            </a:extLst>
          </p:cNvPr>
          <p:cNvSpPr>
            <a:spLocks noGrp="1"/>
          </p:cNvSpPr>
          <p:nvPr>
            <p:ph type="sldNum" sz="quarter" idx="12"/>
          </p:nvPr>
        </p:nvSpPr>
        <p:spPr/>
        <p:txBody>
          <a:bodyPr/>
          <a:lstStyle/>
          <a:p>
            <a:fld id="{C263D6C4-4840-40CC-AC84-17E24B3B7BDE}" type="slidenum">
              <a:rPr lang="en-US" noProof="0" smtClean="0"/>
              <a:pPr/>
              <a:t>24</a:t>
            </a:fld>
            <a:endParaRPr lang="en-US" noProof="0" dirty="0"/>
          </a:p>
        </p:txBody>
      </p:sp>
      <p:sp>
        <p:nvSpPr>
          <p:cNvPr id="4" name="Content Placeholder 3">
            <a:extLst>
              <a:ext uri="{FF2B5EF4-FFF2-40B4-BE49-F238E27FC236}">
                <a16:creationId xmlns:a16="http://schemas.microsoft.com/office/drawing/2014/main" id="{7F3A06B9-49F3-883B-9983-10422E7E5098}"/>
              </a:ext>
            </a:extLst>
          </p:cNvPr>
          <p:cNvSpPr>
            <a:spLocks noGrp="1"/>
          </p:cNvSpPr>
          <p:nvPr>
            <p:ph idx="1"/>
          </p:nvPr>
        </p:nvSpPr>
        <p:spPr>
          <a:xfrm>
            <a:off x="443365" y="1825625"/>
            <a:ext cx="10082395" cy="4351338"/>
          </a:xfrm>
        </p:spPr>
        <p:txBody>
          <a:bodyPr>
            <a:normAutofit/>
          </a:bodyPr>
          <a:lstStyle/>
          <a:p>
            <a:r>
              <a:rPr lang="en-US" sz="2000" dirty="0">
                <a:latin typeface="Trebuchet MS" panose="020B0703020202090204" pitchFamily="34" charset="0"/>
              </a:rPr>
              <a:t>This project successfully delivers a full-stack NLP assistant tailored for legal document understanding.</a:t>
            </a:r>
          </a:p>
          <a:p>
            <a:r>
              <a:rPr lang="en-US" sz="2000" dirty="0">
                <a:latin typeface="Trebuchet MS" panose="020B0703020202090204" pitchFamily="34" charset="0"/>
              </a:rPr>
              <a:t>It integrates summarization, QA, RAG, entity extraction, conversational AI, and risk classification into a unified system.</a:t>
            </a:r>
          </a:p>
          <a:p>
            <a:r>
              <a:rPr lang="en-US" sz="2000" dirty="0">
                <a:latin typeface="Trebuchet MS" panose="020B0703020202090204" pitchFamily="34" charset="0"/>
              </a:rPr>
              <a:t>The system is practical, modular, and scalable, with multiple transformer models and real-time inference engines.</a:t>
            </a:r>
          </a:p>
          <a:p>
            <a:r>
              <a:rPr lang="en-US" sz="2000" dirty="0">
                <a:latin typeface="Trebuchet MS" panose="020B0703020202090204" pitchFamily="34" charset="0"/>
              </a:rPr>
              <a:t>It demonstrates strong technical depth, originality, and real-world relevance.</a:t>
            </a:r>
          </a:p>
          <a:p>
            <a:endParaRPr lang="en-US" sz="2000" dirty="0">
              <a:latin typeface="Trebuchet MS" panose="020B0703020202090204" pitchFamily="34" charset="0"/>
            </a:endParaRPr>
          </a:p>
        </p:txBody>
      </p:sp>
    </p:spTree>
    <p:extLst>
      <p:ext uri="{BB962C8B-B14F-4D97-AF65-F5344CB8AC3E}">
        <p14:creationId xmlns:p14="http://schemas.microsoft.com/office/powerpoint/2010/main" val="37215572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p:txBody>
          <a:bodyPr/>
          <a:lstStyle/>
          <a:p>
            <a:r>
              <a:rPr lang="en-US" dirty="0"/>
              <a:t>Thank You </a:t>
            </a:r>
            <a:endParaRPr lang="en-GB" dirty="0"/>
          </a:p>
        </p:txBody>
      </p:sp>
    </p:spTree>
    <p:extLst>
      <p:ext uri="{BB962C8B-B14F-4D97-AF65-F5344CB8AC3E}">
        <p14:creationId xmlns:p14="http://schemas.microsoft.com/office/powerpoint/2010/main" val="44069682"/>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B0358-3555-A36C-8297-D3F201D18E35}"/>
              </a:ext>
            </a:extLst>
          </p:cNvPr>
          <p:cNvSpPr>
            <a:spLocks noGrp="1"/>
          </p:cNvSpPr>
          <p:nvPr>
            <p:ph type="title"/>
          </p:nvPr>
        </p:nvSpPr>
        <p:spPr/>
        <p:txBody>
          <a:bodyPr/>
          <a:lstStyle/>
          <a:p>
            <a:r>
              <a:rPr lang="en-US" dirty="0"/>
              <a:t>INTRODUCTION</a:t>
            </a:r>
          </a:p>
        </p:txBody>
      </p:sp>
      <p:sp>
        <p:nvSpPr>
          <p:cNvPr id="3" name="Slide Number Placeholder 2">
            <a:extLst>
              <a:ext uri="{FF2B5EF4-FFF2-40B4-BE49-F238E27FC236}">
                <a16:creationId xmlns:a16="http://schemas.microsoft.com/office/drawing/2014/main" id="{0D95E388-56F1-9751-1823-631C88D19FF4}"/>
              </a:ext>
            </a:extLst>
          </p:cNvPr>
          <p:cNvSpPr>
            <a:spLocks noGrp="1"/>
          </p:cNvSpPr>
          <p:nvPr>
            <p:ph type="sldNum" sz="quarter" idx="12"/>
          </p:nvPr>
        </p:nvSpPr>
        <p:spPr/>
        <p:txBody>
          <a:bodyPr/>
          <a:lstStyle/>
          <a:p>
            <a:fld id="{C263D6C4-4840-40CC-AC84-17E24B3B7BDE}" type="slidenum">
              <a:rPr lang="en-US" noProof="0" smtClean="0"/>
              <a:pPr/>
              <a:t>3</a:t>
            </a:fld>
            <a:endParaRPr lang="en-US" noProof="0" dirty="0"/>
          </a:p>
        </p:txBody>
      </p:sp>
      <p:sp>
        <p:nvSpPr>
          <p:cNvPr id="4" name="Text Placeholder 3">
            <a:extLst>
              <a:ext uri="{FF2B5EF4-FFF2-40B4-BE49-F238E27FC236}">
                <a16:creationId xmlns:a16="http://schemas.microsoft.com/office/drawing/2014/main" id="{8AE3D48F-548D-C283-AFF2-EA4B56221B57}"/>
              </a:ext>
            </a:extLst>
          </p:cNvPr>
          <p:cNvSpPr>
            <a:spLocks noGrp="1"/>
          </p:cNvSpPr>
          <p:nvPr>
            <p:ph type="body" sz="quarter" idx="13"/>
          </p:nvPr>
        </p:nvSpPr>
        <p:spPr>
          <a:xfrm>
            <a:off x="444500" y="1784634"/>
            <a:ext cx="11214100" cy="4093243"/>
          </a:xfrm>
        </p:spPr>
        <p:txBody>
          <a:bodyPr/>
          <a:lstStyle/>
          <a:p>
            <a:r>
              <a:rPr lang="en-US" sz="1800" dirty="0">
                <a:latin typeface="Trebuchet MS" panose="020B0703020202090204" pitchFamily="34" charset="0"/>
              </a:rPr>
              <a:t>Legal documents such as government bills, regulations, and policy documents are typically long, dense, and difficult to interpret.</a:t>
            </a:r>
          </a:p>
          <a:p>
            <a:r>
              <a:rPr lang="en-US" sz="1800" dirty="0">
                <a:latin typeface="Trebuchet MS" panose="020B0703020202090204" pitchFamily="34" charset="0"/>
              </a:rPr>
              <a:t>They contain embedded definitions, cross-references, exceptions, and legal obligations spread across multiple sections.</a:t>
            </a:r>
          </a:p>
          <a:p>
            <a:r>
              <a:rPr lang="en-US" sz="1800" dirty="0">
                <a:latin typeface="Trebuchet MS" panose="020B0703020202090204" pitchFamily="34" charset="0"/>
              </a:rPr>
              <a:t>Understanding such documents requires substantial time and domain expertise.</a:t>
            </a:r>
          </a:p>
          <a:p>
            <a:r>
              <a:rPr lang="en-US" sz="1800" dirty="0">
                <a:latin typeface="Trebuchet MS" panose="020B0703020202090204" pitchFamily="34" charset="0"/>
              </a:rPr>
              <a:t>This project applies modern NLP techniques to bridge this gap by building a user-friendly, intelligent system that converts complex legal language into understandable insights.</a:t>
            </a:r>
          </a:p>
          <a:p>
            <a:r>
              <a:rPr lang="en-US" sz="1800" dirty="0">
                <a:latin typeface="Trebuchet MS" panose="020B0703020202090204" pitchFamily="34" charset="0"/>
              </a:rPr>
              <a:t>The system combines transformer models, LLM reasoning, and retrieval mechanisms to support summarization, question answering, and risk interpretation.</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1664835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F3DBB-92F2-3319-8DB7-D33A4BC60CB2}"/>
              </a:ext>
            </a:extLst>
          </p:cNvPr>
          <p:cNvSpPr>
            <a:spLocks noGrp="1"/>
          </p:cNvSpPr>
          <p:nvPr>
            <p:ph type="title"/>
          </p:nvPr>
        </p:nvSpPr>
        <p:spPr/>
        <p:txBody>
          <a:bodyPr/>
          <a:lstStyle/>
          <a:p>
            <a:r>
              <a:rPr lang="en-US" dirty="0"/>
              <a:t>MOTIVATION</a:t>
            </a:r>
          </a:p>
        </p:txBody>
      </p:sp>
      <p:sp>
        <p:nvSpPr>
          <p:cNvPr id="3" name="Slide Number Placeholder 2">
            <a:extLst>
              <a:ext uri="{FF2B5EF4-FFF2-40B4-BE49-F238E27FC236}">
                <a16:creationId xmlns:a16="http://schemas.microsoft.com/office/drawing/2014/main" id="{6C6207B2-35FC-8F3A-9256-2094F93BF1E9}"/>
              </a:ext>
            </a:extLst>
          </p:cNvPr>
          <p:cNvSpPr>
            <a:spLocks noGrp="1"/>
          </p:cNvSpPr>
          <p:nvPr>
            <p:ph type="sldNum" sz="quarter" idx="12"/>
          </p:nvPr>
        </p:nvSpPr>
        <p:spPr/>
        <p:txBody>
          <a:bodyPr/>
          <a:lstStyle/>
          <a:p>
            <a:fld id="{C263D6C4-4840-40CC-AC84-17E24B3B7BDE}" type="slidenum">
              <a:rPr lang="en-US" noProof="0" smtClean="0"/>
              <a:pPr/>
              <a:t>4</a:t>
            </a:fld>
            <a:endParaRPr lang="en-US" noProof="0" dirty="0"/>
          </a:p>
        </p:txBody>
      </p:sp>
      <p:sp>
        <p:nvSpPr>
          <p:cNvPr id="4" name="Text Placeholder 3">
            <a:extLst>
              <a:ext uri="{FF2B5EF4-FFF2-40B4-BE49-F238E27FC236}">
                <a16:creationId xmlns:a16="http://schemas.microsoft.com/office/drawing/2014/main" id="{B477ABF4-53EC-D0D5-1080-DE2F12BC67BE}"/>
              </a:ext>
            </a:extLst>
          </p:cNvPr>
          <p:cNvSpPr>
            <a:spLocks noGrp="1"/>
          </p:cNvSpPr>
          <p:nvPr>
            <p:ph type="body" sz="quarter" idx="13"/>
          </p:nvPr>
        </p:nvSpPr>
        <p:spPr>
          <a:xfrm>
            <a:off x="444500" y="1625385"/>
            <a:ext cx="10711180" cy="4856695"/>
          </a:xfrm>
        </p:spPr>
        <p:txBody>
          <a:bodyPr/>
          <a:lstStyle/>
          <a:p>
            <a:r>
              <a:rPr lang="en-US" sz="1800" dirty="0"/>
              <a:t>Manual reading and comprehension of legal documents is slow, tedious, and error-prone.</a:t>
            </a:r>
          </a:p>
          <a:p>
            <a:r>
              <a:rPr lang="en-US" sz="1800" dirty="0"/>
              <a:t>Traditional NLP approaches (rule-based summaries, keyword extraction) fail to capture deeper meaning because:</a:t>
            </a:r>
          </a:p>
          <a:p>
            <a:pPr lvl="1"/>
            <a:r>
              <a:rPr lang="en-US" sz="1600" dirty="0"/>
              <a:t>They cannot process long contexts</a:t>
            </a:r>
          </a:p>
          <a:p>
            <a:pPr lvl="1"/>
            <a:r>
              <a:rPr lang="en-US" sz="1600" dirty="0"/>
              <a:t>They miss semantic and syntactic dependencies</a:t>
            </a:r>
          </a:p>
          <a:p>
            <a:pPr lvl="1"/>
            <a:r>
              <a:rPr lang="en-US" sz="1600" dirty="0"/>
              <a:t>They cannot reason about legal implications</a:t>
            </a:r>
          </a:p>
          <a:p>
            <a:pPr lvl="1"/>
            <a:r>
              <a:rPr lang="en-US" sz="1600" dirty="0"/>
              <a:t>They fail to generalize across legal structures</a:t>
            </a:r>
          </a:p>
          <a:p>
            <a:pPr lvl="1"/>
            <a:r>
              <a:rPr lang="en-US" sz="1600" dirty="0"/>
              <a:t>They lack conversational understanding</a:t>
            </a:r>
          </a:p>
          <a:p>
            <a:r>
              <a:rPr lang="en-US" sz="1800" dirty="0"/>
              <a:t>With the rise of transformer models and retrieval-driven LLM reasoning, there is an opportunity to automate legal document understanding.</a:t>
            </a:r>
          </a:p>
          <a:p>
            <a:r>
              <a:rPr lang="en-US" sz="1800" dirty="0"/>
              <a:t>Our motivation is to build an AI assistant that equips users, analysts, and students with fast, accurate, and interactive legal insights.</a:t>
            </a:r>
          </a:p>
          <a:p>
            <a:endParaRPr lang="en-US" sz="1800" dirty="0"/>
          </a:p>
        </p:txBody>
      </p:sp>
    </p:spTree>
    <p:extLst>
      <p:ext uri="{BB962C8B-B14F-4D97-AF65-F5344CB8AC3E}">
        <p14:creationId xmlns:p14="http://schemas.microsoft.com/office/powerpoint/2010/main" val="3113110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154C8-AF77-E743-631B-1CF252A9B441}"/>
              </a:ext>
            </a:extLst>
          </p:cNvPr>
          <p:cNvSpPr>
            <a:spLocks noGrp="1"/>
          </p:cNvSpPr>
          <p:nvPr>
            <p:ph type="title"/>
          </p:nvPr>
        </p:nvSpPr>
        <p:spPr/>
        <p:txBody>
          <a:bodyPr/>
          <a:lstStyle/>
          <a:p>
            <a:r>
              <a:rPr lang="en-US" dirty="0"/>
              <a:t>PROPOSED SYSTEM OVERVIEW</a:t>
            </a:r>
          </a:p>
        </p:txBody>
      </p:sp>
      <p:sp>
        <p:nvSpPr>
          <p:cNvPr id="3" name="Slide Number Placeholder 2">
            <a:extLst>
              <a:ext uri="{FF2B5EF4-FFF2-40B4-BE49-F238E27FC236}">
                <a16:creationId xmlns:a16="http://schemas.microsoft.com/office/drawing/2014/main" id="{DF8C147D-1ED8-FA32-DF55-F9B580019EAE}"/>
              </a:ext>
            </a:extLst>
          </p:cNvPr>
          <p:cNvSpPr>
            <a:spLocks noGrp="1"/>
          </p:cNvSpPr>
          <p:nvPr>
            <p:ph type="sldNum" sz="quarter" idx="12"/>
          </p:nvPr>
        </p:nvSpPr>
        <p:spPr/>
        <p:txBody>
          <a:bodyPr/>
          <a:lstStyle/>
          <a:p>
            <a:fld id="{C263D6C4-4840-40CC-AC84-17E24B3B7BDE}" type="slidenum">
              <a:rPr lang="en-US" noProof="0" smtClean="0"/>
              <a:pPr/>
              <a:t>5</a:t>
            </a:fld>
            <a:endParaRPr lang="en-US" noProof="0" dirty="0"/>
          </a:p>
        </p:txBody>
      </p:sp>
      <p:sp>
        <p:nvSpPr>
          <p:cNvPr id="4" name="Text Placeholder 3">
            <a:extLst>
              <a:ext uri="{FF2B5EF4-FFF2-40B4-BE49-F238E27FC236}">
                <a16:creationId xmlns:a16="http://schemas.microsoft.com/office/drawing/2014/main" id="{C3F12BE0-F3E1-63C6-1551-FAC21C0F49DD}"/>
              </a:ext>
            </a:extLst>
          </p:cNvPr>
          <p:cNvSpPr>
            <a:spLocks noGrp="1"/>
          </p:cNvSpPr>
          <p:nvPr>
            <p:ph type="body" sz="quarter" idx="13"/>
          </p:nvPr>
        </p:nvSpPr>
        <p:spPr>
          <a:xfrm>
            <a:off x="444500" y="1625385"/>
            <a:ext cx="11214100" cy="4093243"/>
          </a:xfrm>
        </p:spPr>
        <p:txBody>
          <a:bodyPr/>
          <a:lstStyle/>
          <a:p>
            <a:pPr marL="0" indent="0">
              <a:buNone/>
            </a:pPr>
            <a:r>
              <a:rPr lang="en-US" sz="1800" dirty="0">
                <a:latin typeface="Trebuchet MS" panose="020B0703020202090204" pitchFamily="34" charset="0"/>
              </a:rPr>
              <a:t>We propose an advanced, multi-component </a:t>
            </a:r>
            <a:r>
              <a:rPr lang="en-US" sz="1800" b="1" dirty="0">
                <a:latin typeface="Trebuchet MS" panose="020B0703020202090204" pitchFamily="34" charset="0"/>
              </a:rPr>
              <a:t>Legal Document Intelligence Assistant</a:t>
            </a:r>
            <a:r>
              <a:rPr lang="en-US" sz="1800" dirty="0">
                <a:latin typeface="Trebuchet MS" panose="020B0703020202090204" pitchFamily="34" charset="0"/>
              </a:rPr>
              <a:t> that performs:</a:t>
            </a:r>
          </a:p>
          <a:p>
            <a:r>
              <a:rPr lang="en-US" sz="1800" b="1" dirty="0">
                <a:latin typeface="Trebuchet MS" panose="020B0703020202090204" pitchFamily="34" charset="0"/>
              </a:rPr>
              <a:t>Document Summarization </a:t>
            </a:r>
            <a:r>
              <a:rPr lang="en-US" sz="1800" dirty="0">
                <a:latin typeface="Trebuchet MS" panose="020B0703020202090204" pitchFamily="34" charset="0"/>
              </a:rPr>
              <a:t>using fine-tuned T5 and BART</a:t>
            </a:r>
          </a:p>
          <a:p>
            <a:r>
              <a:rPr lang="en-US" sz="1800" b="1" dirty="0">
                <a:latin typeface="Trebuchet MS" panose="020B0703020202090204" pitchFamily="34" charset="0"/>
              </a:rPr>
              <a:t>Named Entity Recognition</a:t>
            </a:r>
            <a:r>
              <a:rPr lang="en-US" sz="1800" dirty="0">
                <a:latin typeface="Trebuchet MS" panose="020B0703020202090204" pitchFamily="34" charset="0"/>
              </a:rPr>
              <a:t> for legal entities</a:t>
            </a:r>
          </a:p>
          <a:p>
            <a:r>
              <a:rPr lang="en-US" sz="1800" b="1" dirty="0">
                <a:latin typeface="Trebuchet MS" panose="020B0703020202090204" pitchFamily="34" charset="0"/>
              </a:rPr>
              <a:t>Extractive QA</a:t>
            </a:r>
            <a:r>
              <a:rPr lang="en-US" sz="1800" dirty="0">
                <a:latin typeface="Trebuchet MS" panose="020B0703020202090204" pitchFamily="34" charset="0"/>
              </a:rPr>
              <a:t> for span-based answers</a:t>
            </a:r>
          </a:p>
          <a:p>
            <a:r>
              <a:rPr lang="en-US" sz="1800" b="1" dirty="0">
                <a:latin typeface="Trebuchet MS" panose="020B0703020202090204" pitchFamily="34" charset="0"/>
              </a:rPr>
              <a:t>Generative QA</a:t>
            </a:r>
            <a:r>
              <a:rPr lang="en-US" sz="1800" dirty="0">
                <a:latin typeface="Trebuchet MS" panose="020B0703020202090204" pitchFamily="34" charset="0"/>
              </a:rPr>
              <a:t> using </a:t>
            </a:r>
            <a:r>
              <a:rPr lang="en-US" sz="1800" dirty="0" err="1">
                <a:latin typeface="Trebuchet MS" panose="020B0703020202090204" pitchFamily="34" charset="0"/>
              </a:rPr>
              <a:t>Groq</a:t>
            </a:r>
            <a:r>
              <a:rPr lang="en-US" sz="1800" dirty="0">
                <a:latin typeface="Trebuchet MS" panose="020B0703020202090204" pitchFamily="34" charset="0"/>
              </a:rPr>
              <a:t> Llama-3</a:t>
            </a:r>
          </a:p>
          <a:p>
            <a:r>
              <a:rPr lang="en-US" sz="1800" b="1" dirty="0">
                <a:latin typeface="Trebuchet MS" panose="020B0703020202090204" pitchFamily="34" charset="0"/>
              </a:rPr>
              <a:t>RAG (Retrieval-Augmented Generation)</a:t>
            </a:r>
            <a:r>
              <a:rPr lang="en-US" sz="1800" dirty="0">
                <a:latin typeface="Trebuchet MS" panose="020B0703020202090204" pitchFamily="34" charset="0"/>
              </a:rPr>
              <a:t> for grounding answers</a:t>
            </a:r>
          </a:p>
          <a:p>
            <a:r>
              <a:rPr lang="en-US" sz="1800" b="1" dirty="0">
                <a:latin typeface="Trebuchet MS" panose="020B0703020202090204" pitchFamily="34" charset="0"/>
              </a:rPr>
              <a:t>Clause-Level Risk Classification</a:t>
            </a:r>
            <a:r>
              <a:rPr lang="en-US" sz="1800" dirty="0">
                <a:latin typeface="Trebuchet MS" panose="020B0703020202090204" pitchFamily="34" charset="0"/>
              </a:rPr>
              <a:t> (High/Medium/Low)</a:t>
            </a:r>
          </a:p>
          <a:p>
            <a:r>
              <a:rPr lang="en-US" sz="1800" b="1" dirty="0">
                <a:latin typeface="Trebuchet MS" panose="020B0703020202090204" pitchFamily="34" charset="0"/>
              </a:rPr>
              <a:t>Conversational AI</a:t>
            </a:r>
            <a:r>
              <a:rPr lang="en-US" sz="1800" dirty="0">
                <a:latin typeface="Trebuchet MS" panose="020B0703020202090204" pitchFamily="34" charset="0"/>
              </a:rPr>
              <a:t> with memory retention</a:t>
            </a:r>
          </a:p>
          <a:p>
            <a:r>
              <a:rPr lang="en-US" sz="1800" b="1" dirty="0">
                <a:latin typeface="Trebuchet MS" panose="020B0703020202090204" pitchFamily="34" charset="0"/>
              </a:rPr>
              <a:t>Full-Stack Web Application</a:t>
            </a:r>
            <a:r>
              <a:rPr lang="en-US" sz="1800" dirty="0">
                <a:latin typeface="Trebuchet MS" panose="020B0703020202090204" pitchFamily="34" charset="0"/>
              </a:rPr>
              <a:t> (React + </a:t>
            </a:r>
            <a:r>
              <a:rPr lang="en-US" sz="1800" dirty="0" err="1">
                <a:latin typeface="Trebuchet MS" panose="020B0703020202090204" pitchFamily="34" charset="0"/>
              </a:rPr>
              <a:t>FastAPI</a:t>
            </a:r>
            <a:r>
              <a:rPr lang="en-US" sz="1800" dirty="0">
                <a:latin typeface="Trebuchet MS" panose="020B0703020202090204" pitchFamily="34" charset="0"/>
              </a:rPr>
              <a:t>)</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2913784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4F6F5-82BD-0320-5916-C5FD6DC60427}"/>
              </a:ext>
            </a:extLst>
          </p:cNvPr>
          <p:cNvSpPr>
            <a:spLocks noGrp="1"/>
          </p:cNvSpPr>
          <p:nvPr>
            <p:ph type="title"/>
          </p:nvPr>
        </p:nvSpPr>
        <p:spPr/>
        <p:txBody>
          <a:bodyPr/>
          <a:lstStyle/>
          <a:p>
            <a:r>
              <a:rPr lang="en-US" dirty="0"/>
              <a:t>SYSTEM ARCHITECTURE</a:t>
            </a:r>
          </a:p>
        </p:txBody>
      </p:sp>
      <p:sp>
        <p:nvSpPr>
          <p:cNvPr id="3" name="Slide Number Placeholder 2">
            <a:extLst>
              <a:ext uri="{FF2B5EF4-FFF2-40B4-BE49-F238E27FC236}">
                <a16:creationId xmlns:a16="http://schemas.microsoft.com/office/drawing/2014/main" id="{FA2B43BB-7D5F-7437-834B-F525750ED258}"/>
              </a:ext>
            </a:extLst>
          </p:cNvPr>
          <p:cNvSpPr>
            <a:spLocks noGrp="1"/>
          </p:cNvSpPr>
          <p:nvPr>
            <p:ph type="sldNum" sz="quarter" idx="12"/>
          </p:nvPr>
        </p:nvSpPr>
        <p:spPr/>
        <p:txBody>
          <a:bodyPr/>
          <a:lstStyle/>
          <a:p>
            <a:fld id="{C263D6C4-4840-40CC-AC84-17E24B3B7BDE}" type="slidenum">
              <a:rPr lang="en-US" noProof="0" smtClean="0"/>
              <a:pPr/>
              <a:t>6</a:t>
            </a:fld>
            <a:endParaRPr lang="en-US" noProof="0" dirty="0"/>
          </a:p>
        </p:txBody>
      </p:sp>
      <p:sp>
        <p:nvSpPr>
          <p:cNvPr id="7" name="Content Placeholder 6">
            <a:extLst>
              <a:ext uri="{FF2B5EF4-FFF2-40B4-BE49-F238E27FC236}">
                <a16:creationId xmlns:a16="http://schemas.microsoft.com/office/drawing/2014/main" id="{C80A3A6C-BE1F-696D-1BC6-0C80356EC439}"/>
              </a:ext>
            </a:extLst>
          </p:cNvPr>
          <p:cNvSpPr>
            <a:spLocks noGrp="1"/>
          </p:cNvSpPr>
          <p:nvPr>
            <p:ph sz="half" idx="1"/>
          </p:nvPr>
        </p:nvSpPr>
        <p:spPr>
          <a:xfrm>
            <a:off x="443365" y="1517714"/>
            <a:ext cx="11098395" cy="4923725"/>
          </a:xfrm>
        </p:spPr>
        <p:txBody>
          <a:bodyPr>
            <a:noAutofit/>
          </a:bodyPr>
          <a:lstStyle/>
          <a:p>
            <a:r>
              <a:rPr lang="en-US" sz="1800" b="1" dirty="0">
                <a:latin typeface="Trebuchet MS" panose="020B0703020202090204" pitchFamily="34" charset="0"/>
              </a:rPr>
              <a:t>Frontend (React):</a:t>
            </a:r>
          </a:p>
          <a:p>
            <a:pPr lvl="1"/>
            <a:r>
              <a:rPr lang="en-US" dirty="0">
                <a:latin typeface="Trebuchet MS" panose="020B0703020202090204" pitchFamily="34" charset="0"/>
              </a:rPr>
              <a:t>The frontend provides a clean interface for interacting with legal text. </a:t>
            </a:r>
          </a:p>
          <a:p>
            <a:pPr lvl="1"/>
            <a:r>
              <a:rPr lang="en-US" dirty="0">
                <a:latin typeface="Trebuchet MS" panose="020B0703020202090204" pitchFamily="34" charset="0"/>
              </a:rPr>
              <a:t>It includes dedicated tabs for summarization, NER, QA, RAG, chat assistant, and risk analysis. </a:t>
            </a:r>
          </a:p>
          <a:p>
            <a:pPr lvl="1"/>
            <a:r>
              <a:rPr lang="en-US" dirty="0">
                <a:latin typeface="Trebuchet MS" panose="020B0703020202090204" pitchFamily="34" charset="0"/>
              </a:rPr>
              <a:t>Users can upload PDFs, paste text, choose between T5, BART, or </a:t>
            </a:r>
            <a:r>
              <a:rPr lang="en-US" dirty="0" err="1">
                <a:latin typeface="Trebuchet MS" panose="020B0703020202090204" pitchFamily="34" charset="0"/>
              </a:rPr>
              <a:t>Groq</a:t>
            </a:r>
            <a:r>
              <a:rPr lang="en-US" dirty="0">
                <a:latin typeface="Trebuchet MS" panose="020B0703020202090204" pitchFamily="34" charset="0"/>
              </a:rPr>
              <a:t> models, and view outputs in real-time.</a:t>
            </a:r>
          </a:p>
          <a:p>
            <a:r>
              <a:rPr lang="en-US" sz="1800" b="1" dirty="0">
                <a:latin typeface="Trebuchet MS" panose="020B0703020202090204" pitchFamily="34" charset="0"/>
              </a:rPr>
              <a:t>Backend (</a:t>
            </a:r>
            <a:r>
              <a:rPr lang="en-US" sz="1800" b="1" dirty="0" err="1">
                <a:latin typeface="Trebuchet MS" panose="020B0703020202090204" pitchFamily="34" charset="0"/>
              </a:rPr>
              <a:t>FastAPI</a:t>
            </a:r>
            <a:r>
              <a:rPr lang="en-US" sz="1800" b="1" dirty="0">
                <a:latin typeface="Trebuchet MS" panose="020B0703020202090204" pitchFamily="34" charset="0"/>
              </a:rPr>
              <a:t>):</a:t>
            </a:r>
            <a:endParaRPr lang="en-US" sz="1800" dirty="0">
              <a:latin typeface="Trebuchet MS" panose="020B0703020202090204" pitchFamily="34" charset="0"/>
            </a:endParaRPr>
          </a:p>
          <a:p>
            <a:pPr lvl="1"/>
            <a:r>
              <a:rPr lang="en-US" dirty="0">
                <a:latin typeface="Trebuchet MS" panose="020B0703020202090204" pitchFamily="34" charset="0"/>
              </a:rPr>
              <a:t>Our backend is built with </a:t>
            </a:r>
            <a:r>
              <a:rPr lang="en-US" dirty="0" err="1">
                <a:latin typeface="Trebuchet MS" panose="020B0703020202090204" pitchFamily="34" charset="0"/>
              </a:rPr>
              <a:t>FastAPI</a:t>
            </a:r>
            <a:r>
              <a:rPr lang="en-US" dirty="0">
                <a:latin typeface="Trebuchet MS" panose="020B0703020202090204" pitchFamily="34" charset="0"/>
              </a:rPr>
              <a:t> and exposes modular endpoints for each NLP function. </a:t>
            </a:r>
          </a:p>
          <a:p>
            <a:pPr lvl="1"/>
            <a:r>
              <a:rPr lang="en-US" dirty="0">
                <a:latin typeface="Trebuchet MS" panose="020B0703020202090204" pitchFamily="34" charset="0"/>
              </a:rPr>
              <a:t>Each API is optimized for low-latency responses and supports both local models and </a:t>
            </a:r>
            <a:r>
              <a:rPr lang="en-US" dirty="0" err="1">
                <a:latin typeface="Trebuchet MS" panose="020B0703020202090204" pitchFamily="34" charset="0"/>
              </a:rPr>
              <a:t>Groq</a:t>
            </a:r>
            <a:r>
              <a:rPr lang="en-US" dirty="0">
                <a:latin typeface="Trebuchet MS" panose="020B0703020202090204" pitchFamily="34" charset="0"/>
              </a:rPr>
              <a:t>-based inference. </a:t>
            </a:r>
          </a:p>
          <a:p>
            <a:pPr lvl="1"/>
            <a:r>
              <a:rPr lang="en-US" dirty="0">
                <a:latin typeface="Trebuchet MS" panose="020B0703020202090204" pitchFamily="34" charset="0"/>
              </a:rPr>
              <a:t>The backend also manages session-based conversational memory and vector retrieval.</a:t>
            </a:r>
          </a:p>
          <a:p>
            <a:r>
              <a:rPr lang="en-US" sz="1800" b="1" dirty="0">
                <a:latin typeface="Trebuchet MS" panose="020B0703020202090204" pitchFamily="34" charset="0"/>
              </a:rPr>
              <a:t>Models:</a:t>
            </a:r>
            <a:endParaRPr lang="en-US" sz="1800" dirty="0">
              <a:latin typeface="Trebuchet MS" panose="020B0703020202090204" pitchFamily="34" charset="0"/>
            </a:endParaRPr>
          </a:p>
          <a:p>
            <a:pPr lvl="1"/>
            <a:r>
              <a:rPr lang="en-US" dirty="0">
                <a:latin typeface="Trebuchet MS" panose="020B0703020202090204" pitchFamily="34" charset="0"/>
              </a:rPr>
              <a:t>We incorporate multiple transformer models, including fine-tuned T5 and BART for summarization, a Roberta model for extractive QA, </a:t>
            </a:r>
            <a:r>
              <a:rPr lang="en-US" dirty="0" err="1">
                <a:latin typeface="Trebuchet MS" panose="020B0703020202090204" pitchFamily="34" charset="0"/>
              </a:rPr>
              <a:t>Groq</a:t>
            </a:r>
            <a:r>
              <a:rPr lang="en-US" dirty="0">
                <a:latin typeface="Trebuchet MS" panose="020B0703020202090204" pitchFamily="34" charset="0"/>
              </a:rPr>
              <a:t> Llama-3 for advanced generative reasoning, and BART-MNLI, Zero shot classification for legal risk classification. </a:t>
            </a:r>
          </a:p>
          <a:p>
            <a:pPr lvl="1"/>
            <a:r>
              <a:rPr lang="en-US" dirty="0">
                <a:latin typeface="Trebuchet MS" panose="020B0703020202090204" pitchFamily="34" charset="0"/>
              </a:rPr>
              <a:t>The system also uses sentence embeddings for RAG workflows.</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1682397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B3979-1EBC-FE2C-1F59-6F96079CAECA}"/>
              </a:ext>
            </a:extLst>
          </p:cNvPr>
          <p:cNvSpPr>
            <a:spLocks noGrp="1"/>
          </p:cNvSpPr>
          <p:nvPr>
            <p:ph type="title"/>
          </p:nvPr>
        </p:nvSpPr>
        <p:spPr/>
        <p:txBody>
          <a:bodyPr/>
          <a:lstStyle/>
          <a:p>
            <a:r>
              <a:rPr lang="en-US" dirty="0"/>
              <a:t>DATASET &amp; PREPROCESSING</a:t>
            </a:r>
          </a:p>
        </p:txBody>
      </p:sp>
      <p:sp>
        <p:nvSpPr>
          <p:cNvPr id="3" name="Slide Number Placeholder 2">
            <a:extLst>
              <a:ext uri="{FF2B5EF4-FFF2-40B4-BE49-F238E27FC236}">
                <a16:creationId xmlns:a16="http://schemas.microsoft.com/office/drawing/2014/main" id="{5F6B10D7-AB97-BECC-C3DC-AE7779A7810F}"/>
              </a:ext>
            </a:extLst>
          </p:cNvPr>
          <p:cNvSpPr>
            <a:spLocks noGrp="1"/>
          </p:cNvSpPr>
          <p:nvPr>
            <p:ph type="sldNum" sz="quarter" idx="12"/>
          </p:nvPr>
        </p:nvSpPr>
        <p:spPr/>
        <p:txBody>
          <a:bodyPr/>
          <a:lstStyle/>
          <a:p>
            <a:fld id="{C263D6C4-4840-40CC-AC84-17E24B3B7BDE}" type="slidenum">
              <a:rPr lang="en-US" noProof="0" smtClean="0"/>
              <a:pPr/>
              <a:t>7</a:t>
            </a:fld>
            <a:endParaRPr lang="en-US" noProof="0" dirty="0"/>
          </a:p>
        </p:txBody>
      </p:sp>
      <p:sp>
        <p:nvSpPr>
          <p:cNvPr id="4" name="Content Placeholder 3">
            <a:extLst>
              <a:ext uri="{FF2B5EF4-FFF2-40B4-BE49-F238E27FC236}">
                <a16:creationId xmlns:a16="http://schemas.microsoft.com/office/drawing/2014/main" id="{D322A0E3-54E4-5F4F-0CA8-8176FEB5729D}"/>
              </a:ext>
            </a:extLst>
          </p:cNvPr>
          <p:cNvSpPr>
            <a:spLocks noGrp="1"/>
          </p:cNvSpPr>
          <p:nvPr>
            <p:ph idx="1"/>
          </p:nvPr>
        </p:nvSpPr>
        <p:spPr>
          <a:xfrm>
            <a:off x="443365" y="1228587"/>
            <a:ext cx="11215235" cy="5159104"/>
          </a:xfrm>
        </p:spPr>
        <p:txBody>
          <a:bodyPr>
            <a:noAutofit/>
          </a:bodyPr>
          <a:lstStyle/>
          <a:p>
            <a:pPr marL="0" indent="0">
              <a:buNone/>
            </a:pPr>
            <a:endParaRPr lang="en-US" sz="1800" b="1" dirty="0">
              <a:latin typeface="Trebuchet MS" panose="020B0703020202090204" pitchFamily="34" charset="0"/>
            </a:endParaRPr>
          </a:p>
          <a:p>
            <a:pPr marL="0" indent="0">
              <a:buNone/>
            </a:pPr>
            <a:r>
              <a:rPr lang="en-US" sz="1800" b="1" dirty="0" err="1">
                <a:latin typeface="Trebuchet MS" panose="020B0703020202090204" pitchFamily="34" charset="0"/>
              </a:rPr>
              <a:t>HuggingFace</a:t>
            </a:r>
            <a:r>
              <a:rPr lang="en-US" sz="1800" b="1" dirty="0">
                <a:latin typeface="Trebuchet MS" panose="020B0703020202090204" pitchFamily="34" charset="0"/>
              </a:rPr>
              <a:t> Dataset: </a:t>
            </a:r>
            <a:r>
              <a:rPr lang="en-US" sz="1800" b="1" dirty="0">
                <a:solidFill>
                  <a:srgbClr val="00559A"/>
                </a:solidFill>
                <a:latin typeface="Trebuchet MS" panose="020B0703020202090204" pitchFamily="34" charset="0"/>
                <a:hlinkClick r:id="rId2">
                  <a:extLst>
                    <a:ext uri="{A12FA001-AC4F-418D-AE19-62706E023703}">
                      <ahyp:hlinkClr xmlns:ahyp="http://schemas.microsoft.com/office/drawing/2018/hyperlinkcolor" val="tx"/>
                    </a:ext>
                  </a:extLst>
                </a:hlinkClick>
              </a:rPr>
              <a:t>https://huggingface.co/datasets/FiscalNote/billsum</a:t>
            </a:r>
            <a:r>
              <a:rPr lang="en-US" sz="1800" b="1" dirty="0">
                <a:latin typeface="Trebuchet MS" panose="020B0703020202090204" pitchFamily="34" charset="0"/>
                <a:hlinkClick r:id="rId2">
                  <a:extLst>
                    <a:ext uri="{A12FA001-AC4F-418D-AE19-62706E023703}">
                      <ahyp:hlinkClr xmlns:ahyp="http://schemas.microsoft.com/office/drawing/2018/hyperlinkcolor" val="tx"/>
                    </a:ext>
                  </a:extLst>
                </a:hlinkClick>
              </a:rPr>
              <a:t> </a:t>
            </a:r>
            <a:endParaRPr lang="en-US" sz="1800" b="1" dirty="0">
              <a:latin typeface="Trebuchet MS" panose="020B0703020202090204" pitchFamily="34" charset="0"/>
            </a:endParaRPr>
          </a:p>
          <a:p>
            <a:r>
              <a:rPr lang="en-US" sz="1800" dirty="0">
                <a:latin typeface="Trebuchet MS" panose="020B0703020202090204" pitchFamily="34" charset="0"/>
              </a:rPr>
              <a:t>We used the </a:t>
            </a:r>
            <a:r>
              <a:rPr lang="en-US" sz="1800" dirty="0" err="1">
                <a:latin typeface="Trebuchet MS" panose="020B0703020202090204" pitchFamily="34" charset="0"/>
              </a:rPr>
              <a:t>huggingFace</a:t>
            </a:r>
            <a:r>
              <a:rPr lang="en-US" sz="1800" dirty="0">
                <a:latin typeface="Trebuchet MS" panose="020B0703020202090204" pitchFamily="34" charset="0"/>
              </a:rPr>
              <a:t> </a:t>
            </a:r>
            <a:r>
              <a:rPr lang="en-US" sz="1800" b="1" dirty="0" err="1">
                <a:latin typeface="Trebuchet MS" panose="020B0703020202090204" pitchFamily="34" charset="0"/>
              </a:rPr>
              <a:t>BillSum</a:t>
            </a:r>
            <a:r>
              <a:rPr lang="en-US" sz="1800" b="1" dirty="0">
                <a:latin typeface="Trebuchet MS" panose="020B0703020202090204" pitchFamily="34" charset="0"/>
              </a:rPr>
              <a:t> dataset</a:t>
            </a:r>
            <a:r>
              <a:rPr lang="en-US" sz="1800" dirty="0">
                <a:latin typeface="Trebuchet MS" panose="020B0703020202090204" pitchFamily="34" charset="0"/>
              </a:rPr>
              <a:t>, a large legal dataset created from U.S. Congressional Bills and California State legislative documents. </a:t>
            </a:r>
          </a:p>
          <a:p>
            <a:r>
              <a:rPr lang="en-US" sz="1800" dirty="0">
                <a:latin typeface="Trebuchet MS" panose="020B0703020202090204" pitchFamily="34" charset="0"/>
              </a:rPr>
              <a:t>It contains detailed legal text along with high-quality, human-written summaries, making it ideal for training summarization models.</a:t>
            </a:r>
          </a:p>
          <a:p>
            <a:pPr marL="0" indent="0">
              <a:buNone/>
            </a:pPr>
            <a:r>
              <a:rPr lang="en-US" sz="1800" b="1" dirty="0">
                <a:latin typeface="Trebuchet MS" panose="020B0703020202090204" pitchFamily="34" charset="0"/>
              </a:rPr>
              <a:t>Scale:</a:t>
            </a:r>
            <a:endParaRPr lang="en-US" sz="1800" dirty="0">
              <a:latin typeface="Trebuchet MS" panose="020B0703020202090204" pitchFamily="34" charset="0"/>
            </a:endParaRPr>
          </a:p>
          <a:p>
            <a:r>
              <a:rPr lang="en-US" sz="1800" dirty="0">
                <a:latin typeface="Trebuchet MS" panose="020B0703020202090204" pitchFamily="34" charset="0"/>
              </a:rPr>
              <a:t>The dataset contains </a:t>
            </a:r>
            <a:r>
              <a:rPr lang="en-US" sz="1800" b="1" dirty="0">
                <a:latin typeface="Trebuchet MS" panose="020B0703020202090204" pitchFamily="34" charset="0"/>
              </a:rPr>
              <a:t>50,000+ sentences</a:t>
            </a:r>
            <a:r>
              <a:rPr lang="en-US" sz="1800" dirty="0">
                <a:latin typeface="Trebuchet MS" panose="020B0703020202090204" pitchFamily="34" charset="0"/>
              </a:rPr>
              <a:t>, ensuring that our models learn from a wide variety of legal tones, structures, obligations, and definitions. </a:t>
            </a:r>
          </a:p>
          <a:p>
            <a:pPr marL="0" indent="0">
              <a:buNone/>
            </a:pPr>
            <a:r>
              <a:rPr lang="en-US" sz="1800" b="1" dirty="0">
                <a:latin typeface="Trebuchet MS" panose="020B0703020202090204" pitchFamily="34" charset="0"/>
              </a:rPr>
              <a:t>Preprocessing Steps:</a:t>
            </a:r>
            <a:endParaRPr lang="en-US" sz="1800" dirty="0">
              <a:latin typeface="Trebuchet MS" panose="020B0703020202090204" pitchFamily="34" charset="0"/>
            </a:endParaRPr>
          </a:p>
          <a:p>
            <a:r>
              <a:rPr lang="en-US" sz="1800" dirty="0">
                <a:latin typeface="Trebuchet MS" panose="020B0703020202090204" pitchFamily="34" charset="0"/>
              </a:rPr>
              <a:t>We cleaned the raw documents by removing headers, footers, metadata, and procedural boilerplate sections. </a:t>
            </a:r>
          </a:p>
          <a:p>
            <a:r>
              <a:rPr lang="en-US" sz="1800" dirty="0">
                <a:latin typeface="Trebuchet MS" panose="020B0703020202090204" pitchFamily="34" charset="0"/>
              </a:rPr>
              <a:t>We normalized text spacing, fixed sentence boundaries, merged multiline clauses, and prepared consistent training examples. </a:t>
            </a:r>
          </a:p>
          <a:p>
            <a:r>
              <a:rPr lang="en-US" sz="1800" dirty="0">
                <a:latin typeface="Trebuchet MS" panose="020B0703020202090204" pitchFamily="34" charset="0"/>
              </a:rPr>
              <a:t>Documents were chunked into manageable token lengths (512–1024 tokens) to suit transformer models.</a:t>
            </a:r>
          </a:p>
          <a:p>
            <a:endParaRPr lang="en-US" sz="1800" dirty="0">
              <a:latin typeface="Trebuchet MS" panose="020B0703020202090204" pitchFamily="34" charset="0"/>
            </a:endParaRPr>
          </a:p>
        </p:txBody>
      </p:sp>
    </p:spTree>
    <p:extLst>
      <p:ext uri="{BB962C8B-B14F-4D97-AF65-F5344CB8AC3E}">
        <p14:creationId xmlns:p14="http://schemas.microsoft.com/office/powerpoint/2010/main" val="2725093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564F7-9FED-BA17-CD32-556332E81BD0}"/>
              </a:ext>
            </a:extLst>
          </p:cNvPr>
          <p:cNvSpPr>
            <a:spLocks noGrp="1"/>
          </p:cNvSpPr>
          <p:nvPr>
            <p:ph type="title"/>
          </p:nvPr>
        </p:nvSpPr>
        <p:spPr/>
        <p:txBody>
          <a:bodyPr/>
          <a:lstStyle/>
          <a:p>
            <a:r>
              <a:rPr lang="en-US" dirty="0"/>
              <a:t>Sample Data</a:t>
            </a:r>
          </a:p>
        </p:txBody>
      </p:sp>
      <p:sp>
        <p:nvSpPr>
          <p:cNvPr id="3" name="Slide Number Placeholder 2">
            <a:extLst>
              <a:ext uri="{FF2B5EF4-FFF2-40B4-BE49-F238E27FC236}">
                <a16:creationId xmlns:a16="http://schemas.microsoft.com/office/drawing/2014/main" id="{C3A66A37-FEA0-DB6A-921D-3E1F2557D466}"/>
              </a:ext>
            </a:extLst>
          </p:cNvPr>
          <p:cNvSpPr>
            <a:spLocks noGrp="1"/>
          </p:cNvSpPr>
          <p:nvPr>
            <p:ph type="sldNum" sz="quarter" idx="12"/>
          </p:nvPr>
        </p:nvSpPr>
        <p:spPr/>
        <p:txBody>
          <a:bodyPr/>
          <a:lstStyle/>
          <a:p>
            <a:fld id="{C263D6C4-4840-40CC-AC84-17E24B3B7BDE}" type="slidenum">
              <a:rPr lang="en-US" noProof="0" smtClean="0"/>
              <a:pPr/>
              <a:t>8</a:t>
            </a:fld>
            <a:endParaRPr lang="en-US" noProof="0" dirty="0"/>
          </a:p>
        </p:txBody>
      </p:sp>
      <p:pic>
        <p:nvPicPr>
          <p:cNvPr id="8" name="Content Placeholder 7">
            <a:extLst>
              <a:ext uri="{FF2B5EF4-FFF2-40B4-BE49-F238E27FC236}">
                <a16:creationId xmlns:a16="http://schemas.microsoft.com/office/drawing/2014/main" id="{B6124106-B739-E305-AB4F-1DFDB8B51928}"/>
              </a:ext>
            </a:extLst>
          </p:cNvPr>
          <p:cNvPicPr>
            <a:picLocks noGrp="1" noChangeAspect="1"/>
          </p:cNvPicPr>
          <p:nvPr>
            <p:ph idx="1"/>
          </p:nvPr>
        </p:nvPicPr>
        <p:blipFill>
          <a:blip r:embed="rId2"/>
          <a:stretch>
            <a:fillRect/>
          </a:stretch>
        </p:blipFill>
        <p:spPr>
          <a:xfrm>
            <a:off x="347379" y="1320540"/>
            <a:ext cx="11215687" cy="2108460"/>
          </a:xfrm>
          <a:prstGeom prst="rect">
            <a:avLst/>
          </a:prstGeom>
        </p:spPr>
      </p:pic>
      <p:pic>
        <p:nvPicPr>
          <p:cNvPr id="9" name="Picture 8">
            <a:extLst>
              <a:ext uri="{FF2B5EF4-FFF2-40B4-BE49-F238E27FC236}">
                <a16:creationId xmlns:a16="http://schemas.microsoft.com/office/drawing/2014/main" id="{0A6B5E7F-414A-A713-2769-AE98FC4D28F4}"/>
              </a:ext>
            </a:extLst>
          </p:cNvPr>
          <p:cNvPicPr>
            <a:picLocks noChangeAspect="1"/>
          </p:cNvPicPr>
          <p:nvPr/>
        </p:nvPicPr>
        <p:blipFill>
          <a:blip r:embed="rId3"/>
          <a:stretch>
            <a:fillRect/>
          </a:stretch>
        </p:blipFill>
        <p:spPr>
          <a:xfrm>
            <a:off x="387350" y="3671084"/>
            <a:ext cx="5664200" cy="2070100"/>
          </a:xfrm>
          <a:prstGeom prst="rect">
            <a:avLst/>
          </a:prstGeom>
        </p:spPr>
      </p:pic>
      <p:pic>
        <p:nvPicPr>
          <p:cNvPr id="4" name="Picture 3">
            <a:extLst>
              <a:ext uri="{FF2B5EF4-FFF2-40B4-BE49-F238E27FC236}">
                <a16:creationId xmlns:a16="http://schemas.microsoft.com/office/drawing/2014/main" id="{8829E6BA-495B-8F90-6250-D272DD2B9680}"/>
              </a:ext>
            </a:extLst>
          </p:cNvPr>
          <p:cNvPicPr>
            <a:picLocks noChangeAspect="1"/>
          </p:cNvPicPr>
          <p:nvPr/>
        </p:nvPicPr>
        <p:blipFill>
          <a:blip r:embed="rId4"/>
          <a:srcRect r="69073"/>
          <a:stretch>
            <a:fillRect/>
          </a:stretch>
        </p:blipFill>
        <p:spPr>
          <a:xfrm>
            <a:off x="6477692" y="3813465"/>
            <a:ext cx="5434908" cy="1548244"/>
          </a:xfrm>
          <a:prstGeom prst="rect">
            <a:avLst/>
          </a:prstGeom>
        </p:spPr>
      </p:pic>
    </p:spTree>
    <p:extLst>
      <p:ext uri="{BB962C8B-B14F-4D97-AF65-F5344CB8AC3E}">
        <p14:creationId xmlns:p14="http://schemas.microsoft.com/office/powerpoint/2010/main" val="3637594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754DC-F0BB-4C2A-2192-675E9D5EE03B}"/>
              </a:ext>
            </a:extLst>
          </p:cNvPr>
          <p:cNvSpPr>
            <a:spLocks noGrp="1"/>
          </p:cNvSpPr>
          <p:nvPr>
            <p:ph type="title"/>
          </p:nvPr>
        </p:nvSpPr>
        <p:spPr/>
        <p:txBody>
          <a:bodyPr/>
          <a:lstStyle/>
          <a:p>
            <a:r>
              <a:rPr lang="en-US" dirty="0"/>
              <a:t>SUMMARIZATION MODELS</a:t>
            </a:r>
          </a:p>
        </p:txBody>
      </p:sp>
      <p:sp>
        <p:nvSpPr>
          <p:cNvPr id="3" name="Slide Number Placeholder 2">
            <a:extLst>
              <a:ext uri="{FF2B5EF4-FFF2-40B4-BE49-F238E27FC236}">
                <a16:creationId xmlns:a16="http://schemas.microsoft.com/office/drawing/2014/main" id="{E66D7FBA-904D-A665-AE52-0BA814534C11}"/>
              </a:ext>
            </a:extLst>
          </p:cNvPr>
          <p:cNvSpPr>
            <a:spLocks noGrp="1"/>
          </p:cNvSpPr>
          <p:nvPr>
            <p:ph type="sldNum" sz="quarter" idx="12"/>
          </p:nvPr>
        </p:nvSpPr>
        <p:spPr/>
        <p:txBody>
          <a:bodyPr/>
          <a:lstStyle/>
          <a:p>
            <a:fld id="{C263D6C4-4840-40CC-AC84-17E24B3B7BDE}" type="slidenum">
              <a:rPr lang="en-US" noProof="0" smtClean="0"/>
              <a:pPr/>
              <a:t>9</a:t>
            </a:fld>
            <a:endParaRPr lang="en-US" noProof="0" dirty="0"/>
          </a:p>
        </p:txBody>
      </p:sp>
      <p:sp>
        <p:nvSpPr>
          <p:cNvPr id="4" name="Content Placeholder 3">
            <a:extLst>
              <a:ext uri="{FF2B5EF4-FFF2-40B4-BE49-F238E27FC236}">
                <a16:creationId xmlns:a16="http://schemas.microsoft.com/office/drawing/2014/main" id="{462DA658-67F2-0131-8CDC-F78C023B290B}"/>
              </a:ext>
            </a:extLst>
          </p:cNvPr>
          <p:cNvSpPr>
            <a:spLocks noGrp="1"/>
          </p:cNvSpPr>
          <p:nvPr>
            <p:ph idx="1"/>
          </p:nvPr>
        </p:nvSpPr>
        <p:spPr>
          <a:xfrm>
            <a:off x="444500" y="1493520"/>
            <a:ext cx="11214100" cy="4821555"/>
          </a:xfrm>
        </p:spPr>
        <p:txBody>
          <a:bodyPr>
            <a:noAutofit/>
          </a:bodyPr>
          <a:lstStyle/>
          <a:p>
            <a:pPr marL="0" indent="0">
              <a:buNone/>
            </a:pPr>
            <a:r>
              <a:rPr lang="en-US" sz="1800" b="1" dirty="0">
                <a:latin typeface="Trebuchet MS" panose="020B0703020202090204" pitchFamily="34" charset="0"/>
              </a:rPr>
              <a:t>T5-Billsum:</a:t>
            </a:r>
          </a:p>
          <a:p>
            <a:r>
              <a:rPr lang="en-US" sz="1800" dirty="0">
                <a:latin typeface="Trebuchet MS" panose="020B0703020202090204" pitchFamily="34" charset="0"/>
              </a:rPr>
              <a:t>We fine-tuned T5 on the </a:t>
            </a:r>
            <a:r>
              <a:rPr lang="en-US" sz="1800" dirty="0" err="1">
                <a:latin typeface="Trebuchet MS" panose="020B0703020202090204" pitchFamily="34" charset="0"/>
              </a:rPr>
              <a:t>BillSum</a:t>
            </a:r>
            <a:r>
              <a:rPr lang="en-US" sz="1800" dirty="0">
                <a:latin typeface="Trebuchet MS" panose="020B0703020202090204" pitchFamily="34" charset="0"/>
              </a:rPr>
              <a:t> dataset to generate concise and accurate summaries. </a:t>
            </a:r>
          </a:p>
          <a:p>
            <a:r>
              <a:rPr lang="en-US" sz="1800" dirty="0">
                <a:latin typeface="Trebuchet MS" panose="020B0703020202090204" pitchFamily="34" charset="0"/>
              </a:rPr>
              <a:t>T5 is efficient for short and medium-length summaries and performs well at capturing the essence of legal clauses.</a:t>
            </a:r>
          </a:p>
          <a:p>
            <a:pPr marL="0" indent="0">
              <a:buNone/>
            </a:pPr>
            <a:r>
              <a:rPr lang="en-US" sz="1800" b="1" dirty="0">
                <a:latin typeface="Trebuchet MS" panose="020B0703020202090204" pitchFamily="34" charset="0"/>
              </a:rPr>
              <a:t>BART-</a:t>
            </a:r>
            <a:r>
              <a:rPr lang="en-US" sz="1800" b="1" dirty="0" err="1">
                <a:latin typeface="Trebuchet MS" panose="020B0703020202090204" pitchFamily="34" charset="0"/>
              </a:rPr>
              <a:t>Billsum</a:t>
            </a:r>
            <a:r>
              <a:rPr lang="en-US" sz="1800" b="1" dirty="0">
                <a:latin typeface="Trebuchet MS" panose="020B0703020202090204" pitchFamily="34" charset="0"/>
              </a:rPr>
              <a:t>:</a:t>
            </a:r>
            <a:endParaRPr lang="en-US" sz="1800" dirty="0">
              <a:latin typeface="Trebuchet MS" panose="020B0703020202090204" pitchFamily="34" charset="0"/>
            </a:endParaRPr>
          </a:p>
          <a:p>
            <a:r>
              <a:rPr lang="en-US" sz="1800" dirty="0">
                <a:latin typeface="Trebuchet MS" panose="020B0703020202090204" pitchFamily="34" charset="0"/>
              </a:rPr>
              <a:t>BART, also fine-tuned on </a:t>
            </a:r>
            <a:r>
              <a:rPr lang="en-US" sz="1800" dirty="0" err="1">
                <a:latin typeface="Trebuchet MS" panose="020B0703020202090204" pitchFamily="34" charset="0"/>
              </a:rPr>
              <a:t>BillSum</a:t>
            </a:r>
            <a:r>
              <a:rPr lang="en-US" sz="1800" dirty="0">
                <a:latin typeface="Trebuchet MS" panose="020B0703020202090204" pitchFamily="34" charset="0"/>
              </a:rPr>
              <a:t>, produces more fluent and human-like summaries. </a:t>
            </a:r>
          </a:p>
          <a:p>
            <a:r>
              <a:rPr lang="en-US" sz="1800" dirty="0">
                <a:latin typeface="Trebuchet MS" panose="020B0703020202090204" pitchFamily="34" charset="0"/>
              </a:rPr>
              <a:t>It handles long, complex sentences better and preserves context more effectively.</a:t>
            </a:r>
          </a:p>
          <a:p>
            <a:pPr marL="0" indent="0">
              <a:buNone/>
            </a:pPr>
            <a:r>
              <a:rPr lang="en-US" sz="1800" b="1" dirty="0">
                <a:latin typeface="Trebuchet MS" panose="020B0703020202090204" pitchFamily="34" charset="0"/>
              </a:rPr>
              <a:t>Training Details:</a:t>
            </a:r>
            <a:endParaRPr lang="en-US" sz="1800" dirty="0">
              <a:latin typeface="Trebuchet MS" panose="020B0703020202090204" pitchFamily="34" charset="0"/>
            </a:endParaRPr>
          </a:p>
          <a:p>
            <a:r>
              <a:rPr lang="en-US" sz="1800" dirty="0">
                <a:latin typeface="Trebuchet MS" panose="020B0703020202090204" pitchFamily="34" charset="0"/>
              </a:rPr>
              <a:t>Both models were trained on Google </a:t>
            </a:r>
            <a:r>
              <a:rPr lang="en-US" sz="1800" dirty="0" err="1">
                <a:latin typeface="Trebuchet MS" panose="020B0703020202090204" pitchFamily="34" charset="0"/>
              </a:rPr>
              <a:t>Colab</a:t>
            </a:r>
            <a:r>
              <a:rPr lang="en-US" sz="1800" dirty="0">
                <a:latin typeface="Trebuchet MS" panose="020B0703020202090204" pitchFamily="34" charset="0"/>
              </a:rPr>
              <a:t> A100 GPUs over multiple epochs using </a:t>
            </a:r>
            <a:r>
              <a:rPr lang="en-US" sz="1800" dirty="0" err="1">
                <a:latin typeface="Trebuchet MS" panose="020B0703020202090204" pitchFamily="34" charset="0"/>
              </a:rPr>
              <a:t>AdamW</a:t>
            </a:r>
            <a:r>
              <a:rPr lang="en-US" sz="1800" dirty="0">
                <a:latin typeface="Trebuchet MS" panose="020B0703020202090204" pitchFamily="34" charset="0"/>
              </a:rPr>
              <a:t> optimizer and learning rate scheduling. </a:t>
            </a:r>
          </a:p>
          <a:p>
            <a:r>
              <a:rPr lang="en-US" sz="1800" dirty="0">
                <a:latin typeface="Trebuchet MS" panose="020B0703020202090204" pitchFamily="34" charset="0"/>
              </a:rPr>
              <a:t>We used ROUGE-1, ROUGE-2, and ROUGE-L  metrics because these three metrics are the standard evaluation suite for summarization tasks. They capture unigram overlap (content), bigram overlap (fluency), and longest common subsequence (structural quality). This aligns with the </a:t>
            </a:r>
            <a:r>
              <a:rPr lang="en-US" sz="1800" dirty="0" err="1">
                <a:latin typeface="Trebuchet MS" panose="020B0703020202090204" pitchFamily="34" charset="0"/>
              </a:rPr>
              <a:t>BillSum</a:t>
            </a:r>
            <a:r>
              <a:rPr lang="en-US" sz="1800" dirty="0">
                <a:latin typeface="Trebuchet MS" panose="020B0703020202090204" pitchFamily="34" charset="0"/>
              </a:rPr>
              <a:t> benchmark and state-of-the-art summarization research.</a:t>
            </a:r>
          </a:p>
        </p:txBody>
      </p:sp>
    </p:spTree>
    <p:extLst>
      <p:ext uri="{BB962C8B-B14F-4D97-AF65-F5344CB8AC3E}">
        <p14:creationId xmlns:p14="http://schemas.microsoft.com/office/powerpoint/2010/main" val="857427570"/>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5757914-1161-4661-9696-421FD6935CDD}">
  <ds:schemaRefs>
    <ds:schemaRef ds:uri="http://purl.org/dc/elements/1.1/"/>
    <ds:schemaRef ds:uri="http://purl.org/dc/terms/"/>
    <ds:schemaRef ds:uri="http://www.w3.org/XML/1998/namespace"/>
    <ds:schemaRef ds:uri="http://schemas.microsoft.com/office/2006/metadata/properties"/>
    <ds:schemaRef ds:uri="http://schemas.microsoft.com/office/2006/documentManagement/types"/>
    <ds:schemaRef ds:uri="http://purl.org/dc/dcmitype/"/>
    <ds:schemaRef ds:uri="16c05727-aa75-4e4a-9b5f-8a80a1165891"/>
    <ds:schemaRef ds:uri="http://schemas.microsoft.com/office/infopath/2007/PartnerControls"/>
    <ds:schemaRef ds:uri="http://schemas.openxmlformats.org/package/2006/metadata/core-properties"/>
    <ds:schemaRef ds:uri="71af3243-3dd4-4a8d-8c0d-dd76da1f02a5"/>
  </ds:schemaRefs>
</ds:datastoreItem>
</file>

<file path=customXml/itemProps2.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3.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3151</TotalTime>
  <Words>1627</Words>
  <Application>Microsoft Macintosh PowerPoint</Application>
  <PresentationFormat>Widescreen</PresentationFormat>
  <Paragraphs>182</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Times New Roman</vt:lpstr>
      <vt:lpstr>Trade Gothic LT Pro</vt:lpstr>
      <vt:lpstr>Trebuchet MS</vt:lpstr>
      <vt:lpstr>Office Theme</vt:lpstr>
      <vt:lpstr>AI-Powered Legal Document Intelligence Assistant</vt:lpstr>
      <vt:lpstr>ABSTRACT</vt:lpstr>
      <vt:lpstr>INTRODUCTION</vt:lpstr>
      <vt:lpstr>MOTIVATION</vt:lpstr>
      <vt:lpstr>PROPOSED SYSTEM OVERVIEW</vt:lpstr>
      <vt:lpstr>SYSTEM ARCHITECTURE</vt:lpstr>
      <vt:lpstr>DATASET &amp; PREPROCESSING</vt:lpstr>
      <vt:lpstr>Sample Data</vt:lpstr>
      <vt:lpstr>SUMMARIZATION MODELS</vt:lpstr>
      <vt:lpstr>NAMED ENTITY RECOGNITION (NER)</vt:lpstr>
      <vt:lpstr>QUESTION ANSWERING MODULE</vt:lpstr>
      <vt:lpstr>RAG PIPELINE</vt:lpstr>
      <vt:lpstr>CLAUSE-LEVEL RISK CLASSIFICATION</vt:lpstr>
      <vt:lpstr>DEMO OUTPUTS</vt:lpstr>
      <vt:lpstr>DEMO OUTPUTS</vt:lpstr>
      <vt:lpstr>DEMO OUTPUTS</vt:lpstr>
      <vt:lpstr>DEMO OUTPUTS</vt:lpstr>
      <vt:lpstr>EXPERIMENTAL RESULTS</vt:lpstr>
      <vt:lpstr>T5 Model Results</vt:lpstr>
      <vt:lpstr>BART Model Results</vt:lpstr>
      <vt:lpstr>COMPUTATIONAL PERFORMANCE</vt:lpstr>
      <vt:lpstr>CHALLENGES</vt:lpstr>
      <vt:lpstr>FUTURE WORK</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Pavan Kusampudi</dc:creator>
  <cp:lastModifiedBy>Pavan Kusampudi</cp:lastModifiedBy>
  <cp:revision>7</cp:revision>
  <dcterms:created xsi:type="dcterms:W3CDTF">2025-11-30T23:49:32Z</dcterms:created>
  <dcterms:modified xsi:type="dcterms:W3CDTF">2025-12-04T22:13:59Z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